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9.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0.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1.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3.xml" ContentType="application/vnd.openxmlformats-officedocument.theme+xml"/>
  <Override PartName="/ppt/slideLayouts/slideLayout43.xml" ContentType="application/vnd.openxmlformats-officedocument.presentationml.slideLayout+xml"/>
  <Override PartName="/ppt/theme/theme1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6.xml" ContentType="application/vnd.openxmlformats-officedocument.theme+xml"/>
  <Override PartName="/ppt/slideLayouts/slideLayout52.xml" ContentType="application/vnd.openxmlformats-officedocument.presentationml.slideLayout+xml"/>
  <Override PartName="/ppt/theme/theme1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8.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9.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0.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88" r:id="rId2"/>
    <p:sldMasterId id="2147484189" r:id="rId3"/>
    <p:sldMasterId id="2147484194" r:id="rId4"/>
    <p:sldMasterId id="2147484200" r:id="rId5"/>
    <p:sldMasterId id="2147484205" r:id="rId6"/>
    <p:sldMasterId id="2147484211" r:id="rId7"/>
    <p:sldMasterId id="2147484216" r:id="rId8"/>
    <p:sldMasterId id="2147484221" r:id="rId9"/>
    <p:sldMasterId id="2147484226" r:id="rId10"/>
    <p:sldMasterId id="2147484244" r:id="rId11"/>
    <p:sldMasterId id="2147484249" r:id="rId12"/>
    <p:sldMasterId id="2147484280" r:id="rId13"/>
    <p:sldMasterId id="2147484285" r:id="rId14"/>
    <p:sldMasterId id="2147484288" r:id="rId15"/>
    <p:sldMasterId id="2147484305" r:id="rId16"/>
    <p:sldMasterId id="2147484310" r:id="rId17"/>
    <p:sldMasterId id="2147484312" r:id="rId18"/>
    <p:sldMasterId id="2147484315" r:id="rId19"/>
    <p:sldMasterId id="2147484318" r:id="rId20"/>
    <p:sldMasterId id="2147484330" r:id="rId21"/>
  </p:sldMasterIdLst>
  <p:notesMasterIdLst>
    <p:notesMasterId r:id="rId87"/>
  </p:notesMasterIdLst>
  <p:handoutMasterIdLst>
    <p:handoutMasterId r:id="rId88"/>
  </p:handoutMasterIdLst>
  <p:sldIdLst>
    <p:sldId id="259" r:id="rId22"/>
    <p:sldId id="264" r:id="rId23"/>
    <p:sldId id="531" r:id="rId24"/>
    <p:sldId id="266" r:id="rId25"/>
    <p:sldId id="326" r:id="rId26"/>
    <p:sldId id="372" r:id="rId27"/>
    <p:sldId id="595" r:id="rId28"/>
    <p:sldId id="574" r:id="rId29"/>
    <p:sldId id="532" r:id="rId30"/>
    <p:sldId id="599" r:id="rId31"/>
    <p:sldId id="330" r:id="rId32"/>
    <p:sldId id="256" r:id="rId33"/>
    <p:sldId id="257" r:id="rId34"/>
    <p:sldId id="258" r:id="rId35"/>
    <p:sldId id="601" r:id="rId36"/>
    <p:sldId id="260" r:id="rId37"/>
    <p:sldId id="524" r:id="rId38"/>
    <p:sldId id="271" r:id="rId39"/>
    <p:sldId id="273" r:id="rId40"/>
    <p:sldId id="274" r:id="rId41"/>
    <p:sldId id="275" r:id="rId42"/>
    <p:sldId id="276" r:id="rId43"/>
    <p:sldId id="611" r:id="rId44"/>
    <p:sldId id="525" r:id="rId45"/>
    <p:sldId id="596" r:id="rId46"/>
    <p:sldId id="603" r:id="rId47"/>
    <p:sldId id="261" r:id="rId48"/>
    <p:sldId id="604" r:id="rId49"/>
    <p:sldId id="605" r:id="rId50"/>
    <p:sldId id="606" r:id="rId51"/>
    <p:sldId id="263" r:id="rId52"/>
    <p:sldId id="607" r:id="rId53"/>
    <p:sldId id="262" r:id="rId54"/>
    <p:sldId id="556" r:id="rId55"/>
    <p:sldId id="487" r:id="rId56"/>
    <p:sldId id="327" r:id="rId57"/>
    <p:sldId id="488" r:id="rId58"/>
    <p:sldId id="489" r:id="rId59"/>
    <p:sldId id="492" r:id="rId60"/>
    <p:sldId id="490" r:id="rId61"/>
    <p:sldId id="491" r:id="rId62"/>
    <p:sldId id="493" r:id="rId63"/>
    <p:sldId id="576" r:id="rId64"/>
    <p:sldId id="608" r:id="rId65"/>
    <p:sldId id="609" r:id="rId66"/>
    <p:sldId id="269" r:id="rId67"/>
    <p:sldId id="268" r:id="rId68"/>
    <p:sldId id="267" r:id="rId69"/>
    <p:sldId id="320" r:id="rId70"/>
    <p:sldId id="314" r:id="rId71"/>
    <p:sldId id="316" r:id="rId72"/>
    <p:sldId id="318" r:id="rId73"/>
    <p:sldId id="575" r:id="rId74"/>
    <p:sldId id="598" r:id="rId75"/>
    <p:sldId id="378" r:id="rId76"/>
    <p:sldId id="403" r:id="rId77"/>
    <p:sldId id="408" r:id="rId78"/>
    <p:sldId id="410" r:id="rId79"/>
    <p:sldId id="411" r:id="rId80"/>
    <p:sldId id="600" r:id="rId81"/>
    <p:sldId id="602" r:id="rId82"/>
    <p:sldId id="499" r:id="rId83"/>
    <p:sldId id="500" r:id="rId84"/>
    <p:sldId id="555" r:id="rId85"/>
    <p:sldId id="301" r:id="rId8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9">
          <p15:clr>
            <a:srgbClr val="A4A3A4"/>
          </p15:clr>
        </p15:guide>
        <p15:guide id="2" pos="344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49"/>
    <a:srgbClr val="509E2F"/>
    <a:srgbClr val="000000"/>
    <a:srgbClr val="005F83"/>
    <a:srgbClr val="0A0AA6"/>
    <a:srgbClr val="B2B4B2"/>
    <a:srgbClr val="3300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1" autoAdjust="0"/>
    <p:restoredTop sz="94586" autoAdjust="0"/>
  </p:normalViewPr>
  <p:slideViewPr>
    <p:cSldViewPr snapToGrid="0" snapToObjects="1" showGuides="1">
      <p:cViewPr varScale="1">
        <p:scale>
          <a:sx n="108" d="100"/>
          <a:sy n="108" d="100"/>
        </p:scale>
        <p:origin x="1752" y="120"/>
      </p:cViewPr>
      <p:guideLst>
        <p:guide orient="horz" pos="2109"/>
        <p:guide pos="3448"/>
      </p:guideLst>
    </p:cSldViewPr>
  </p:slideViewPr>
  <p:outlineViewPr>
    <p:cViewPr>
      <p:scale>
        <a:sx n="33" d="100"/>
        <a:sy n="33" d="100"/>
      </p:scale>
      <p:origin x="0" y="-22338"/>
    </p:cViewPr>
  </p:outlineViewPr>
  <p:notesTextViewPr>
    <p:cViewPr>
      <p:scale>
        <a:sx n="3" d="2"/>
        <a:sy n="3" d="2"/>
      </p:scale>
      <p:origin x="0" y="0"/>
    </p:cViewPr>
  </p:notesTextViewPr>
  <p:sorterViewPr>
    <p:cViewPr>
      <p:scale>
        <a:sx n="100" d="100"/>
        <a:sy n="100" d="100"/>
      </p:scale>
      <p:origin x="0" y="-3456"/>
    </p:cViewPr>
  </p:sorterViewPr>
  <p:notesViewPr>
    <p:cSldViewPr snapToGrid="0" snapToObjects="1">
      <p:cViewPr varScale="1">
        <p:scale>
          <a:sx n="82" d="100"/>
          <a:sy n="82" d="100"/>
        </p:scale>
        <p:origin x="383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21" Type="http://schemas.openxmlformats.org/officeDocument/2006/relationships/slideMaster" Target="slideMasters/slideMaster21.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slide" Target="slides/slide42.xml"/><Relationship Id="rId68" Type="http://schemas.openxmlformats.org/officeDocument/2006/relationships/slide" Target="slides/slide47.xml"/><Relationship Id="rId84" Type="http://schemas.openxmlformats.org/officeDocument/2006/relationships/slide" Target="slides/slide63.xml"/><Relationship Id="rId89" Type="http://schemas.openxmlformats.org/officeDocument/2006/relationships/presProps" Target="presProps.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1.xml"/><Relationship Id="rId37" Type="http://schemas.openxmlformats.org/officeDocument/2006/relationships/slide" Target="slides/slide16.xml"/><Relationship Id="rId53" Type="http://schemas.openxmlformats.org/officeDocument/2006/relationships/slide" Target="slides/slide32.xml"/><Relationship Id="rId58" Type="http://schemas.openxmlformats.org/officeDocument/2006/relationships/slide" Target="slides/slide37.xml"/><Relationship Id="rId74" Type="http://schemas.openxmlformats.org/officeDocument/2006/relationships/slide" Target="slides/slide53.xml"/><Relationship Id="rId79" Type="http://schemas.openxmlformats.org/officeDocument/2006/relationships/slide" Target="slides/slide58.xml"/><Relationship Id="rId5" Type="http://schemas.openxmlformats.org/officeDocument/2006/relationships/slideMaster" Target="slideMasters/slideMaster5.xml"/><Relationship Id="rId90" Type="http://schemas.openxmlformats.org/officeDocument/2006/relationships/viewProps" Target="viewProps.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slide" Target="slides/slide56.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slide" Target="slides/slide59.xml"/><Relationship Id="rId85" Type="http://schemas.openxmlformats.org/officeDocument/2006/relationships/slide" Target="slides/slide6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slide" Target="slides/slide6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slide" Target="slides/slide6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8.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 Id="rId76" Type="http://schemas.openxmlformats.org/officeDocument/2006/relationships/slide" Target="slides/slide55.xml"/><Relationship Id="rId7" Type="http://schemas.openxmlformats.org/officeDocument/2006/relationships/slideMaster" Target="slideMasters/slideMaster7.xml"/><Relationship Id="rId71" Type="http://schemas.openxmlformats.org/officeDocument/2006/relationships/slide" Target="slides/slide50.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8.xml"/><Relationship Id="rId24" Type="http://schemas.openxmlformats.org/officeDocument/2006/relationships/slide" Target="slides/slide3.xml"/><Relationship Id="rId40" Type="http://schemas.openxmlformats.org/officeDocument/2006/relationships/slide" Target="slides/slide19.xml"/><Relationship Id="rId45" Type="http://schemas.openxmlformats.org/officeDocument/2006/relationships/slide" Target="slides/slide24.xml"/><Relationship Id="rId66" Type="http://schemas.openxmlformats.org/officeDocument/2006/relationships/slide" Target="slides/slide45.xml"/><Relationship Id="rId87" Type="http://schemas.openxmlformats.org/officeDocument/2006/relationships/notesMaster" Target="notesMasters/notesMaster1.xml"/><Relationship Id="rId61" Type="http://schemas.openxmlformats.org/officeDocument/2006/relationships/slide" Target="slides/slide40.xml"/><Relationship Id="rId82" Type="http://schemas.openxmlformats.org/officeDocument/2006/relationships/slide" Target="slides/slide61.xml"/><Relationship Id="rId19" Type="http://schemas.openxmlformats.org/officeDocument/2006/relationships/slideMaster" Target="slideMasters/slideMaster1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258EE4D-8A6D-FE43-9221-048F51E281B9}" type="datetimeFigureOut">
              <a:rPr lang="en-US" smtClean="0"/>
              <a:t>4/29/2021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0D20F39-116C-1340-B5D6-764DD69AD68F}" type="slidenum">
              <a:rPr lang="en-US" smtClean="0"/>
              <a:t>‹#›</a:t>
            </a:fld>
            <a:endParaRPr lang="en-US" dirty="0"/>
          </a:p>
        </p:txBody>
      </p:sp>
    </p:spTree>
    <p:extLst>
      <p:ext uri="{BB962C8B-B14F-4D97-AF65-F5344CB8AC3E}">
        <p14:creationId xmlns:p14="http://schemas.microsoft.com/office/powerpoint/2010/main" val="4320780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97AD45B-D55B-416C-938F-6E117D78AE10}" type="datetimeFigureOut">
              <a:rPr lang="en-US" smtClean="0"/>
              <a:t>4/29/2021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2A66E6F-1E71-40F1-A2D2-2FDF91F15AFC}" type="slidenum">
              <a:rPr lang="en-US" smtClean="0"/>
              <a:t>‹#›</a:t>
            </a:fld>
            <a:endParaRPr lang="en-US" dirty="0"/>
          </a:p>
        </p:txBody>
      </p:sp>
    </p:spTree>
    <p:extLst>
      <p:ext uri="{BB962C8B-B14F-4D97-AF65-F5344CB8AC3E}">
        <p14:creationId xmlns:p14="http://schemas.microsoft.com/office/powerpoint/2010/main" val="33615564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1</a:t>
            </a:fld>
            <a:endParaRPr lang="en-US" dirty="0"/>
          </a:p>
        </p:txBody>
      </p:sp>
    </p:spTree>
    <p:extLst>
      <p:ext uri="{BB962C8B-B14F-4D97-AF65-F5344CB8AC3E}">
        <p14:creationId xmlns:p14="http://schemas.microsoft.com/office/powerpoint/2010/main" val="3685336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9165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3554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7922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29AAD-2604-425D-8AED-EE3752077B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5673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8667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943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65</a:t>
            </a:fld>
            <a:endParaRPr lang="en-US" dirty="0"/>
          </a:p>
        </p:txBody>
      </p:sp>
    </p:spTree>
    <p:extLst>
      <p:ext uri="{BB962C8B-B14F-4D97-AF65-F5344CB8AC3E}">
        <p14:creationId xmlns:p14="http://schemas.microsoft.com/office/powerpoint/2010/main" val="926644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66E6F-1E71-40F1-A2D2-2FDF91F15AFC}" type="slidenum">
              <a:rPr lang="en-US" smtClean="0"/>
              <a:t>2</a:t>
            </a:fld>
            <a:endParaRPr lang="en-US" dirty="0"/>
          </a:p>
        </p:txBody>
      </p:sp>
    </p:spTree>
    <p:extLst>
      <p:ext uri="{BB962C8B-B14F-4D97-AF65-F5344CB8AC3E}">
        <p14:creationId xmlns:p14="http://schemas.microsoft.com/office/powerpoint/2010/main" val="929760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66E6F-1E71-40F1-A2D2-2FDF91F15AFC}" type="slidenum">
              <a:rPr lang="en-US" smtClean="0"/>
              <a:t>3</a:t>
            </a:fld>
            <a:endParaRPr lang="en-US" dirty="0"/>
          </a:p>
        </p:txBody>
      </p:sp>
    </p:spTree>
    <p:extLst>
      <p:ext uri="{BB962C8B-B14F-4D97-AF65-F5344CB8AC3E}">
        <p14:creationId xmlns:p14="http://schemas.microsoft.com/office/powerpoint/2010/main" val="681656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336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4805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746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5390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3632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0686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339719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522057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1623640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3885923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2058441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3709203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1847391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3" name="TextBox 2"/>
          <p:cNvSpPr txBox="1"/>
          <p:nvPr userDrawn="1"/>
        </p:nvSpPr>
        <p:spPr>
          <a:xfrm>
            <a:off x="8530937" y="6380018"/>
            <a:ext cx="613063" cy="369332"/>
          </a:xfrm>
          <a:prstGeom prst="rect">
            <a:avLst/>
          </a:prstGeom>
          <a:noFill/>
        </p:spPr>
        <p:txBody>
          <a:bodyPr wrap="square" rtlCol="0">
            <a:spAutoFit/>
          </a:bodyPr>
          <a:lstStyle/>
          <a:p>
            <a:fld id="{16A2D7FC-9282-4CC6-93C1-5989D47CF530}" type="slidenum">
              <a:rPr lang="en-US" smtClean="0"/>
              <a:t>‹#›</a:t>
            </a:fld>
            <a:endParaRPr lang="en-US" dirty="0"/>
          </a:p>
        </p:txBody>
      </p:sp>
    </p:spTree>
    <p:extLst>
      <p:ext uri="{BB962C8B-B14F-4D97-AF65-F5344CB8AC3E}">
        <p14:creationId xmlns:p14="http://schemas.microsoft.com/office/powerpoint/2010/main" val="1751513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2137577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804558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37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619918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3072872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1" y="3586334"/>
            <a:ext cx="8197114" cy="2673790"/>
          </a:xfrm>
          <a:prstGeom prst="rect">
            <a:avLst/>
          </a:prstGeom>
        </p:spPr>
        <p:txBody>
          <a:bodyPr/>
          <a:lstStyle>
            <a:lvl1pPr marL="257175" indent="-257175">
              <a:buFont typeface="Lucida Grande"/>
              <a:buChar char="&gt;"/>
              <a:defRPr sz="1800" b="0" i="0" baseline="0">
                <a:solidFill>
                  <a:srgbClr val="509E2F"/>
                </a:solidFill>
                <a:latin typeface="Orgon Slab ExtraLight"/>
                <a:cs typeface="Orgon Slab ExtraLight"/>
              </a:defRPr>
            </a:lvl1pPr>
            <a:lvl2pPr>
              <a:defRPr sz="1500" b="0" i="0" baseline="0">
                <a:solidFill>
                  <a:srgbClr val="509E2F"/>
                </a:solidFill>
                <a:latin typeface="Orgon Slab ExtraLight"/>
                <a:cs typeface="Orgon Slab ExtraLight"/>
              </a:defRPr>
            </a:lvl2pPr>
            <a:lvl3pPr marL="857250" indent="-171450">
              <a:buSzPct val="100000"/>
              <a:buFont typeface="Lucida Grande"/>
              <a:buChar char="&gt;"/>
              <a:defRPr sz="1350" b="0" i="0" baseline="0">
                <a:solidFill>
                  <a:srgbClr val="509E2F"/>
                </a:solidFill>
                <a:latin typeface="Orgon Slab ExtraLight"/>
                <a:cs typeface="Orgon Slab ExtraLight"/>
              </a:defRPr>
            </a:lvl3pPr>
            <a:lvl4pPr>
              <a:defRPr sz="1200" b="0" i="0" baseline="0">
                <a:solidFill>
                  <a:srgbClr val="509E2F"/>
                </a:solidFill>
                <a:latin typeface="Orgon Slab ExtraLight"/>
                <a:cs typeface="Orgon Slab ExtraLight"/>
              </a:defRPr>
            </a:lvl4pPr>
            <a:lvl5pPr marL="1543050" indent="-171450">
              <a:buFont typeface="Lucida Grande"/>
              <a:buChar char="&gt;"/>
              <a:defRPr sz="105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2"/>
            <a:ext cx="8184662" cy="411171"/>
          </a:xfrm>
          <a:prstGeom prst="rect">
            <a:avLst/>
          </a:prstGeom>
        </p:spPr>
        <p:txBody>
          <a:bodyPr>
            <a:noAutofit/>
          </a:bodyPr>
          <a:lstStyle>
            <a:lvl1pPr marL="0" indent="0">
              <a:lnSpc>
                <a:spcPct val="90000"/>
              </a:lnSpc>
              <a:buNone/>
              <a:defRPr sz="1800" b="0" i="0" baseline="0">
                <a:solidFill>
                  <a:srgbClr val="509E2F"/>
                </a:solidFill>
                <a:latin typeface="Orgon Slab Light"/>
                <a:cs typeface="Orgon Slab Light"/>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4"/>
            <a:ext cx="8184662" cy="991999"/>
          </a:xfrm>
          <a:prstGeom prst="rect">
            <a:avLst/>
          </a:prstGeom>
        </p:spPr>
        <p:txBody>
          <a:bodyPr>
            <a:normAutofit/>
          </a:bodyPr>
          <a:lstStyle>
            <a:lvl1pPr marL="0" indent="0">
              <a:lnSpc>
                <a:spcPct val="90000"/>
              </a:lnSpc>
              <a:buNone/>
              <a:defRPr sz="22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16123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1" y="3042959"/>
            <a:ext cx="8197114" cy="2673790"/>
          </a:xfrm>
          <a:prstGeom prst="rect">
            <a:avLst/>
          </a:prstGeom>
        </p:spPr>
        <p:txBody>
          <a:bodyPr/>
          <a:lstStyle>
            <a:lvl1pPr marL="257175" indent="-257175">
              <a:buFont typeface="Lucida Grande"/>
              <a:buChar char="&gt;"/>
              <a:defRPr sz="1800" b="0" i="0" baseline="0">
                <a:solidFill>
                  <a:srgbClr val="509E2F"/>
                </a:solidFill>
                <a:latin typeface="Orgon Slab ExtraLight"/>
                <a:cs typeface="Orgon Slab ExtraLight"/>
              </a:defRPr>
            </a:lvl1pPr>
            <a:lvl2pPr>
              <a:defRPr sz="1500" b="0" i="0" baseline="0">
                <a:solidFill>
                  <a:srgbClr val="509E2F"/>
                </a:solidFill>
                <a:latin typeface="Orgon Slab ExtraLight"/>
                <a:cs typeface="Orgon Slab ExtraLight"/>
              </a:defRPr>
            </a:lvl2pPr>
            <a:lvl3pPr marL="857250" indent="-171450">
              <a:buSzPct val="100000"/>
              <a:buFont typeface="Lucida Grande"/>
              <a:buChar char="&gt;"/>
              <a:defRPr sz="1350" b="0" i="0" baseline="0">
                <a:solidFill>
                  <a:srgbClr val="509E2F"/>
                </a:solidFill>
                <a:latin typeface="Orgon Slab ExtraLight"/>
                <a:cs typeface="Orgon Slab ExtraLight"/>
              </a:defRPr>
            </a:lvl3pPr>
            <a:lvl4pPr>
              <a:defRPr sz="1200" b="0" i="0" baseline="0">
                <a:solidFill>
                  <a:srgbClr val="509E2F"/>
                </a:solidFill>
                <a:latin typeface="Orgon Slab ExtraLight"/>
                <a:cs typeface="Orgon Slab ExtraLight"/>
              </a:defRPr>
            </a:lvl4pPr>
            <a:lvl5pPr marL="1543050" indent="-171450">
              <a:buFont typeface="Lucida Grande"/>
              <a:buChar char="&gt;"/>
              <a:defRPr sz="105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4"/>
            <a:ext cx="8184662" cy="991999"/>
          </a:xfrm>
          <a:prstGeom prst="rect">
            <a:avLst/>
          </a:prstGeom>
        </p:spPr>
        <p:txBody>
          <a:bodyPr>
            <a:normAutofit/>
          </a:bodyPr>
          <a:lstStyle>
            <a:lvl1pPr marL="0" indent="0">
              <a:lnSpc>
                <a:spcPct val="90000"/>
              </a:lnSpc>
              <a:buNone/>
              <a:defRPr sz="22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4185977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1" y="3042961"/>
            <a:ext cx="8021637" cy="3416457"/>
          </a:xfrm>
          <a:prstGeom prst="rect">
            <a:avLst/>
          </a:prstGeom>
        </p:spPr>
        <p:txBody>
          <a:bodyPr>
            <a:normAutofit/>
          </a:bodyPr>
          <a:lstStyle>
            <a:lvl1pPr marL="0" indent="0">
              <a:buNone/>
              <a:defRPr sz="18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4"/>
            <a:ext cx="8184662" cy="991999"/>
          </a:xfrm>
          <a:prstGeom prst="rect">
            <a:avLst/>
          </a:prstGeom>
        </p:spPr>
        <p:txBody>
          <a:bodyPr>
            <a:normAutofit/>
          </a:bodyPr>
          <a:lstStyle>
            <a:lvl1pPr marL="0" indent="0">
              <a:lnSpc>
                <a:spcPct val="90000"/>
              </a:lnSpc>
              <a:buNone/>
              <a:defRPr sz="22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534841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9" name="Picture 8"/>
          <p:cNvPicPr>
            <a:picLocks noChangeAspect="1"/>
          </p:cNvPicPr>
          <p:nvPr userDrawn="1"/>
        </p:nvPicPr>
        <p:blipFill>
          <a:blip r:embed="rId2"/>
          <a:stretch>
            <a:fillRect/>
          </a:stretch>
        </p:blipFill>
        <p:spPr>
          <a:xfrm>
            <a:off x="7644384" y="5522977"/>
            <a:ext cx="1347216"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Tree>
    <p:extLst>
      <p:ext uri="{BB962C8B-B14F-4D97-AF65-F5344CB8AC3E}">
        <p14:creationId xmlns:p14="http://schemas.microsoft.com/office/powerpoint/2010/main" val="3989085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8368" y="2320241"/>
            <a:ext cx="8197114" cy="3117863"/>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10" name="Picture 9"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9145250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sp>
        <p:nvSpPr>
          <p:cNvPr id="7" name="Text Placeholder 5"/>
          <p:cNvSpPr>
            <a:spLocks noGrp="1"/>
          </p:cNvSpPr>
          <p:nvPr>
            <p:ph type="body" sz="quarter" idx="12"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8274522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824157" y="1736726"/>
            <a:ext cx="8021637" cy="3656655"/>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6"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2698312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32059310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3" name="TextBox 2"/>
          <p:cNvSpPr txBox="1"/>
          <p:nvPr userDrawn="1"/>
        </p:nvSpPr>
        <p:spPr>
          <a:xfrm>
            <a:off x="8530937" y="6380018"/>
            <a:ext cx="613063" cy="369332"/>
          </a:xfrm>
          <a:prstGeom prst="rect">
            <a:avLst/>
          </a:prstGeom>
          <a:noFill/>
        </p:spPr>
        <p:txBody>
          <a:bodyPr wrap="square" rtlCol="0">
            <a:spAutoFit/>
          </a:bodyPr>
          <a:lstStyle/>
          <a:p>
            <a:fld id="{16A2D7FC-9282-4CC6-93C1-5989D47CF530}" type="slidenum">
              <a:rPr lang="en-US" smtClean="0"/>
              <a:t>‹#›</a:t>
            </a:fld>
            <a:endParaRPr lang="en-US" dirty="0"/>
          </a:p>
        </p:txBody>
      </p:sp>
    </p:spTree>
    <p:extLst>
      <p:ext uri="{BB962C8B-B14F-4D97-AF65-F5344CB8AC3E}">
        <p14:creationId xmlns:p14="http://schemas.microsoft.com/office/powerpoint/2010/main" val="3824404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Footer Placeholder 1"/>
          <p:cNvSpPr>
            <a:spLocks noGrp="1"/>
          </p:cNvSpPr>
          <p:nvPr>
            <p:ph type="ftr"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802655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14502204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Footer Placeholder 1"/>
          <p:cNvSpPr>
            <a:spLocks noGrp="1"/>
          </p:cNvSpPr>
          <p:nvPr>
            <p:ph type="ftr"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3835619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12662492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509686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24757464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42645100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4799187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17881117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23950064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11379402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691711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24895524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3" name="TextBox 2"/>
          <p:cNvSpPr txBox="1"/>
          <p:nvPr userDrawn="1"/>
        </p:nvSpPr>
        <p:spPr>
          <a:xfrm>
            <a:off x="8530937" y="6380018"/>
            <a:ext cx="613063" cy="369332"/>
          </a:xfrm>
          <a:prstGeom prst="rect">
            <a:avLst/>
          </a:prstGeom>
          <a:noFill/>
        </p:spPr>
        <p:txBody>
          <a:bodyPr wrap="square" rtlCol="0">
            <a:spAutoFit/>
          </a:bodyPr>
          <a:lstStyle/>
          <a:p>
            <a:fld id="{16A2D7FC-9282-4CC6-93C1-5989D47CF530}" type="slidenum">
              <a:rPr lang="en-US" smtClean="0"/>
              <a:t>‹#›</a:t>
            </a:fld>
            <a:endParaRPr lang="en-US" dirty="0"/>
          </a:p>
        </p:txBody>
      </p:sp>
    </p:spTree>
    <p:extLst>
      <p:ext uri="{BB962C8B-B14F-4D97-AF65-F5344CB8AC3E}">
        <p14:creationId xmlns:p14="http://schemas.microsoft.com/office/powerpoint/2010/main" val="26452328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Footer Placeholder 1"/>
          <p:cNvSpPr>
            <a:spLocks noGrp="1"/>
          </p:cNvSpPr>
          <p:nvPr>
            <p:ph type="ftr"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26145505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Footer Placeholder 1"/>
          <p:cNvSpPr>
            <a:spLocks noGrp="1"/>
          </p:cNvSpPr>
          <p:nvPr>
            <p:ph type="ftr"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4718154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7961965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9" name="Picture 8"/>
          <p:cNvPicPr>
            <a:picLocks noChangeAspect="1"/>
          </p:cNvPicPr>
          <p:nvPr userDrawn="1"/>
        </p:nvPicPr>
        <p:blipFill>
          <a:blip r:embed="rId2"/>
          <a:stretch>
            <a:fillRect/>
          </a:stretch>
        </p:blipFill>
        <p:spPr>
          <a:xfrm>
            <a:off x="7644384" y="5522977"/>
            <a:ext cx="1347216"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Tree>
    <p:extLst>
      <p:ext uri="{BB962C8B-B14F-4D97-AF65-F5344CB8AC3E}">
        <p14:creationId xmlns:p14="http://schemas.microsoft.com/office/powerpoint/2010/main" val="11186350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8368" y="2320241"/>
            <a:ext cx="8197114" cy="3117863"/>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10" name="Picture 9"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42551192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sp>
        <p:nvSpPr>
          <p:cNvPr id="7" name="Text Placeholder 5"/>
          <p:cNvSpPr>
            <a:spLocks noGrp="1"/>
          </p:cNvSpPr>
          <p:nvPr>
            <p:ph type="body" sz="quarter" idx="12"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34081342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824157" y="1736726"/>
            <a:ext cx="8021637" cy="3656655"/>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6"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2748703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11256728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3" name="TextBox 2"/>
          <p:cNvSpPr txBox="1"/>
          <p:nvPr userDrawn="1"/>
        </p:nvSpPr>
        <p:spPr>
          <a:xfrm>
            <a:off x="8530937" y="6380018"/>
            <a:ext cx="613063" cy="369332"/>
          </a:xfrm>
          <a:prstGeom prst="rect">
            <a:avLst/>
          </a:prstGeom>
          <a:noFill/>
        </p:spPr>
        <p:txBody>
          <a:bodyPr wrap="square" rtlCol="0">
            <a:spAutoFit/>
          </a:bodyPr>
          <a:lstStyle/>
          <a:p>
            <a:fld id="{16A2D7FC-9282-4CC6-93C1-5989D47CF530}" type="slidenum">
              <a:rPr lang="en-US" smtClean="0"/>
              <a:t>‹#›</a:t>
            </a:fld>
            <a:endParaRPr lang="en-US" dirty="0"/>
          </a:p>
        </p:txBody>
      </p:sp>
    </p:spTree>
    <p:extLst>
      <p:ext uri="{BB962C8B-B14F-4D97-AF65-F5344CB8AC3E}">
        <p14:creationId xmlns:p14="http://schemas.microsoft.com/office/powerpoint/2010/main" val="4261733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20243427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Footer Placeholder 1"/>
          <p:cNvSpPr>
            <a:spLocks noGrp="1"/>
          </p:cNvSpPr>
          <p:nvPr>
            <p:ph type="ftr"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19961427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Footer Placeholder 1"/>
          <p:cNvSpPr>
            <a:spLocks noGrp="1"/>
          </p:cNvSpPr>
          <p:nvPr>
            <p:ph type="ftr"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14522611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EEAAB-86F0-4CF6-9EFC-4F47592BD8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CF0D44-73CA-4B5F-909F-5EE3D9D3C817}"/>
              </a:ext>
            </a:extLst>
          </p:cNvPr>
          <p:cNvSpPr>
            <a:spLocks noGrp="1"/>
          </p:cNvSpPr>
          <p:nvPr>
            <p:ph type="dt" sz="half" idx="10"/>
          </p:nvPr>
        </p:nvSpPr>
        <p:spPr/>
        <p:txBody>
          <a:bodyPr/>
          <a:lstStyle/>
          <a:p>
            <a:fld id="{3660A942-A923-49B1-B0B5-94AC9953902B}" type="datetimeFigureOut">
              <a:rPr lang="en-US" smtClean="0"/>
              <a:t>4/29/2021</a:t>
            </a:fld>
            <a:endParaRPr lang="en-US"/>
          </a:p>
        </p:txBody>
      </p:sp>
      <p:sp>
        <p:nvSpPr>
          <p:cNvPr id="4" name="Footer Placeholder 3">
            <a:extLst>
              <a:ext uri="{FF2B5EF4-FFF2-40B4-BE49-F238E27FC236}">
                <a16:creationId xmlns:a16="http://schemas.microsoft.com/office/drawing/2014/main" id="{38169D1A-D8B1-4273-8288-4E00081D53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BB2702-E155-4A4F-87E0-6E28AEB02265}"/>
              </a:ext>
            </a:extLst>
          </p:cNvPr>
          <p:cNvSpPr>
            <a:spLocks noGrp="1"/>
          </p:cNvSpPr>
          <p:nvPr>
            <p:ph type="sldNum" sz="quarter" idx="12"/>
          </p:nvPr>
        </p:nvSpPr>
        <p:spPr/>
        <p:txBody>
          <a:bodyPr/>
          <a:lstStyle/>
          <a:p>
            <a:fld id="{6FF1DCAE-F017-4144-8FB5-554A0843076B}" type="slidenum">
              <a:rPr lang="en-US" smtClean="0"/>
              <a:t>‹#›</a:t>
            </a:fld>
            <a:endParaRPr lang="en-US"/>
          </a:p>
        </p:txBody>
      </p:sp>
    </p:spTree>
    <p:extLst>
      <p:ext uri="{BB962C8B-B14F-4D97-AF65-F5344CB8AC3E}">
        <p14:creationId xmlns:p14="http://schemas.microsoft.com/office/powerpoint/2010/main" val="22070875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21085214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5810201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12188712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5331002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508F4-5379-41F5-A07C-5298D32013D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F6AA1C8-E695-40CC-9D8C-ECED94E1E45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B6EE6B6-CCC8-42E4-8B6D-ECF2E1AE04C0}"/>
              </a:ext>
            </a:extLst>
          </p:cNvPr>
          <p:cNvSpPr>
            <a:spLocks noGrp="1"/>
          </p:cNvSpPr>
          <p:nvPr>
            <p:ph type="dt" sz="half" idx="10"/>
          </p:nvPr>
        </p:nvSpPr>
        <p:spPr/>
        <p:txBody>
          <a:bodyPr/>
          <a:lstStyle/>
          <a:p>
            <a:fld id="{6D7D1E69-64CF-41B4-B4B1-B7E4CDEF97AD}" type="datetimeFigureOut">
              <a:rPr lang="en-US" smtClean="0"/>
              <a:t>4/29/2021</a:t>
            </a:fld>
            <a:endParaRPr lang="en-US"/>
          </a:p>
        </p:txBody>
      </p:sp>
      <p:sp>
        <p:nvSpPr>
          <p:cNvPr id="5" name="Footer Placeholder 4">
            <a:extLst>
              <a:ext uri="{FF2B5EF4-FFF2-40B4-BE49-F238E27FC236}">
                <a16:creationId xmlns:a16="http://schemas.microsoft.com/office/drawing/2014/main" id="{DBE4ECC9-6ADE-4685-AE0B-C8F2CD9744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5850C-5A6C-426B-A3E9-85B19EA0717E}"/>
              </a:ext>
            </a:extLst>
          </p:cNvPr>
          <p:cNvSpPr>
            <a:spLocks noGrp="1"/>
          </p:cNvSpPr>
          <p:nvPr>
            <p:ph type="sldNum" sz="quarter" idx="12"/>
          </p:nvPr>
        </p:nvSpPr>
        <p:spPr/>
        <p:txBody>
          <a:bodyPr/>
          <a:lstStyle/>
          <a:p>
            <a:fld id="{F69ACEC7-6E8B-40EB-8749-8B8AF6D74BA5}" type="slidenum">
              <a:rPr lang="en-US" smtClean="0"/>
              <a:t>‹#›</a:t>
            </a:fld>
            <a:endParaRPr lang="en-US"/>
          </a:p>
        </p:txBody>
      </p:sp>
    </p:spTree>
    <p:extLst>
      <p:ext uri="{BB962C8B-B14F-4D97-AF65-F5344CB8AC3E}">
        <p14:creationId xmlns:p14="http://schemas.microsoft.com/office/powerpoint/2010/main" val="16498573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83ADC-808A-4EC2-8E25-EE4C7BB7F7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9F0B7F-341A-4F90-BBC0-A859B81724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9C962B-E8CC-444E-8358-716D3D753C5F}"/>
              </a:ext>
            </a:extLst>
          </p:cNvPr>
          <p:cNvSpPr>
            <a:spLocks noGrp="1"/>
          </p:cNvSpPr>
          <p:nvPr>
            <p:ph type="dt" sz="half" idx="10"/>
          </p:nvPr>
        </p:nvSpPr>
        <p:spPr/>
        <p:txBody>
          <a:bodyPr/>
          <a:lstStyle/>
          <a:p>
            <a:fld id="{6D7D1E69-64CF-41B4-B4B1-B7E4CDEF97AD}" type="datetimeFigureOut">
              <a:rPr lang="en-US" smtClean="0"/>
              <a:t>4/29/2021</a:t>
            </a:fld>
            <a:endParaRPr lang="en-US"/>
          </a:p>
        </p:txBody>
      </p:sp>
      <p:sp>
        <p:nvSpPr>
          <p:cNvPr id="5" name="Footer Placeholder 4">
            <a:extLst>
              <a:ext uri="{FF2B5EF4-FFF2-40B4-BE49-F238E27FC236}">
                <a16:creationId xmlns:a16="http://schemas.microsoft.com/office/drawing/2014/main" id="{234EEB30-792E-4DF1-963B-5D756778A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77F3D4-5A77-4BED-B138-E1F5F1382E0D}"/>
              </a:ext>
            </a:extLst>
          </p:cNvPr>
          <p:cNvSpPr>
            <a:spLocks noGrp="1"/>
          </p:cNvSpPr>
          <p:nvPr>
            <p:ph type="sldNum" sz="quarter" idx="12"/>
          </p:nvPr>
        </p:nvSpPr>
        <p:spPr/>
        <p:txBody>
          <a:bodyPr/>
          <a:lstStyle/>
          <a:p>
            <a:fld id="{F69ACEC7-6E8B-40EB-8749-8B8AF6D74BA5}" type="slidenum">
              <a:rPr lang="en-US" smtClean="0"/>
              <a:t>‹#›</a:t>
            </a:fld>
            <a:endParaRPr lang="en-US"/>
          </a:p>
        </p:txBody>
      </p:sp>
    </p:spTree>
    <p:extLst>
      <p:ext uri="{BB962C8B-B14F-4D97-AF65-F5344CB8AC3E}">
        <p14:creationId xmlns:p14="http://schemas.microsoft.com/office/powerpoint/2010/main" val="32765109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8604-97B2-428F-9745-064D31FD3F2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D76FCD9-C10F-4C59-98AC-179A052CEFD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C826C7-86D4-4FE8-9D6B-EFFD99D8D876}"/>
              </a:ext>
            </a:extLst>
          </p:cNvPr>
          <p:cNvSpPr>
            <a:spLocks noGrp="1"/>
          </p:cNvSpPr>
          <p:nvPr>
            <p:ph type="dt" sz="half" idx="10"/>
          </p:nvPr>
        </p:nvSpPr>
        <p:spPr/>
        <p:txBody>
          <a:bodyPr/>
          <a:lstStyle/>
          <a:p>
            <a:fld id="{6D7D1E69-64CF-41B4-B4B1-B7E4CDEF97AD}" type="datetimeFigureOut">
              <a:rPr lang="en-US" smtClean="0"/>
              <a:t>4/29/2021</a:t>
            </a:fld>
            <a:endParaRPr lang="en-US"/>
          </a:p>
        </p:txBody>
      </p:sp>
      <p:sp>
        <p:nvSpPr>
          <p:cNvPr id="5" name="Footer Placeholder 4">
            <a:extLst>
              <a:ext uri="{FF2B5EF4-FFF2-40B4-BE49-F238E27FC236}">
                <a16:creationId xmlns:a16="http://schemas.microsoft.com/office/drawing/2014/main" id="{E41EDF82-C335-4BA0-B5F8-0FA35297CB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91E7BD-32D2-434B-BD3D-F41C0CB13082}"/>
              </a:ext>
            </a:extLst>
          </p:cNvPr>
          <p:cNvSpPr>
            <a:spLocks noGrp="1"/>
          </p:cNvSpPr>
          <p:nvPr>
            <p:ph type="sldNum" sz="quarter" idx="12"/>
          </p:nvPr>
        </p:nvSpPr>
        <p:spPr/>
        <p:txBody>
          <a:bodyPr/>
          <a:lstStyle/>
          <a:p>
            <a:fld id="{F69ACEC7-6E8B-40EB-8749-8B8AF6D74BA5}" type="slidenum">
              <a:rPr lang="en-US" smtClean="0"/>
              <a:t>‹#›</a:t>
            </a:fld>
            <a:endParaRPr lang="en-US"/>
          </a:p>
        </p:txBody>
      </p:sp>
    </p:spTree>
    <p:extLst>
      <p:ext uri="{BB962C8B-B14F-4D97-AF65-F5344CB8AC3E}">
        <p14:creationId xmlns:p14="http://schemas.microsoft.com/office/powerpoint/2010/main" val="189387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30029019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0E10F-3DE1-4CC6-A29B-29793BEBAB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65D33D-BF8B-43FB-BD39-D714E463420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BC5513-F408-4D3E-A06E-E5E04DC1B97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FECC51-52E0-4796-A66F-FE32AE950D17}"/>
              </a:ext>
            </a:extLst>
          </p:cNvPr>
          <p:cNvSpPr>
            <a:spLocks noGrp="1"/>
          </p:cNvSpPr>
          <p:nvPr>
            <p:ph type="dt" sz="half" idx="10"/>
          </p:nvPr>
        </p:nvSpPr>
        <p:spPr/>
        <p:txBody>
          <a:bodyPr/>
          <a:lstStyle/>
          <a:p>
            <a:fld id="{6D7D1E69-64CF-41B4-B4B1-B7E4CDEF97AD}" type="datetimeFigureOut">
              <a:rPr lang="en-US" smtClean="0"/>
              <a:t>4/29/2021</a:t>
            </a:fld>
            <a:endParaRPr lang="en-US"/>
          </a:p>
        </p:txBody>
      </p:sp>
      <p:sp>
        <p:nvSpPr>
          <p:cNvPr id="6" name="Footer Placeholder 5">
            <a:extLst>
              <a:ext uri="{FF2B5EF4-FFF2-40B4-BE49-F238E27FC236}">
                <a16:creationId xmlns:a16="http://schemas.microsoft.com/office/drawing/2014/main" id="{95FA0EDB-950D-423D-9CF1-577D73F3AB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657C7-C722-48EF-B2D6-5F2B601DDB74}"/>
              </a:ext>
            </a:extLst>
          </p:cNvPr>
          <p:cNvSpPr>
            <a:spLocks noGrp="1"/>
          </p:cNvSpPr>
          <p:nvPr>
            <p:ph type="sldNum" sz="quarter" idx="12"/>
          </p:nvPr>
        </p:nvSpPr>
        <p:spPr/>
        <p:txBody>
          <a:bodyPr/>
          <a:lstStyle/>
          <a:p>
            <a:fld id="{F69ACEC7-6E8B-40EB-8749-8B8AF6D74BA5}" type="slidenum">
              <a:rPr lang="en-US" smtClean="0"/>
              <a:t>‹#›</a:t>
            </a:fld>
            <a:endParaRPr lang="en-US"/>
          </a:p>
        </p:txBody>
      </p:sp>
    </p:spTree>
    <p:extLst>
      <p:ext uri="{BB962C8B-B14F-4D97-AF65-F5344CB8AC3E}">
        <p14:creationId xmlns:p14="http://schemas.microsoft.com/office/powerpoint/2010/main" val="25484747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A291C-755D-4249-B451-03FC1EE32E6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D067F4-389C-4EFC-8D10-2BD4ACC243C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E8DC52D-F3AF-49E0-A72A-5B3F932A47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1CC465-DB74-4EC0-A056-62F73ED49E2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06E6341-8CA3-4461-99D2-51ECB562686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64E5D3-7125-49DF-B442-3E1DFAD6ACC7}"/>
              </a:ext>
            </a:extLst>
          </p:cNvPr>
          <p:cNvSpPr>
            <a:spLocks noGrp="1"/>
          </p:cNvSpPr>
          <p:nvPr>
            <p:ph type="dt" sz="half" idx="10"/>
          </p:nvPr>
        </p:nvSpPr>
        <p:spPr/>
        <p:txBody>
          <a:bodyPr/>
          <a:lstStyle/>
          <a:p>
            <a:fld id="{6D7D1E69-64CF-41B4-B4B1-B7E4CDEF97AD}" type="datetimeFigureOut">
              <a:rPr lang="en-US" smtClean="0"/>
              <a:t>4/29/2021</a:t>
            </a:fld>
            <a:endParaRPr lang="en-US"/>
          </a:p>
        </p:txBody>
      </p:sp>
      <p:sp>
        <p:nvSpPr>
          <p:cNvPr id="8" name="Footer Placeholder 7">
            <a:extLst>
              <a:ext uri="{FF2B5EF4-FFF2-40B4-BE49-F238E27FC236}">
                <a16:creationId xmlns:a16="http://schemas.microsoft.com/office/drawing/2014/main" id="{A082252A-074F-4465-87F5-63EC4DBC3D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94AFF0-602B-45B3-87A7-CC0BA8C96C36}"/>
              </a:ext>
            </a:extLst>
          </p:cNvPr>
          <p:cNvSpPr>
            <a:spLocks noGrp="1"/>
          </p:cNvSpPr>
          <p:nvPr>
            <p:ph type="sldNum" sz="quarter" idx="12"/>
          </p:nvPr>
        </p:nvSpPr>
        <p:spPr/>
        <p:txBody>
          <a:bodyPr/>
          <a:lstStyle/>
          <a:p>
            <a:fld id="{F69ACEC7-6E8B-40EB-8749-8B8AF6D74BA5}" type="slidenum">
              <a:rPr lang="en-US" smtClean="0"/>
              <a:t>‹#›</a:t>
            </a:fld>
            <a:endParaRPr lang="en-US"/>
          </a:p>
        </p:txBody>
      </p:sp>
    </p:spTree>
    <p:extLst>
      <p:ext uri="{BB962C8B-B14F-4D97-AF65-F5344CB8AC3E}">
        <p14:creationId xmlns:p14="http://schemas.microsoft.com/office/powerpoint/2010/main" val="6617145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13CBD-9C59-43A6-A356-82DE1B6EA3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01D9A9-CEB4-4FBA-9E8D-4D6CE2157642}"/>
              </a:ext>
            </a:extLst>
          </p:cNvPr>
          <p:cNvSpPr>
            <a:spLocks noGrp="1"/>
          </p:cNvSpPr>
          <p:nvPr>
            <p:ph type="dt" sz="half" idx="10"/>
          </p:nvPr>
        </p:nvSpPr>
        <p:spPr/>
        <p:txBody>
          <a:bodyPr/>
          <a:lstStyle/>
          <a:p>
            <a:fld id="{6D7D1E69-64CF-41B4-B4B1-B7E4CDEF97AD}" type="datetimeFigureOut">
              <a:rPr lang="en-US" smtClean="0"/>
              <a:t>4/29/2021</a:t>
            </a:fld>
            <a:endParaRPr lang="en-US"/>
          </a:p>
        </p:txBody>
      </p:sp>
      <p:sp>
        <p:nvSpPr>
          <p:cNvPr id="4" name="Footer Placeholder 3">
            <a:extLst>
              <a:ext uri="{FF2B5EF4-FFF2-40B4-BE49-F238E27FC236}">
                <a16:creationId xmlns:a16="http://schemas.microsoft.com/office/drawing/2014/main" id="{0E8E9F1B-72F5-4FB7-9770-9CC9B86043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FC0B6B-574A-46D8-970E-51F66C8F9CF0}"/>
              </a:ext>
            </a:extLst>
          </p:cNvPr>
          <p:cNvSpPr>
            <a:spLocks noGrp="1"/>
          </p:cNvSpPr>
          <p:nvPr>
            <p:ph type="sldNum" sz="quarter" idx="12"/>
          </p:nvPr>
        </p:nvSpPr>
        <p:spPr/>
        <p:txBody>
          <a:bodyPr/>
          <a:lstStyle/>
          <a:p>
            <a:fld id="{F69ACEC7-6E8B-40EB-8749-8B8AF6D74BA5}" type="slidenum">
              <a:rPr lang="en-US" smtClean="0"/>
              <a:t>‹#›</a:t>
            </a:fld>
            <a:endParaRPr lang="en-US"/>
          </a:p>
        </p:txBody>
      </p:sp>
    </p:spTree>
    <p:extLst>
      <p:ext uri="{BB962C8B-B14F-4D97-AF65-F5344CB8AC3E}">
        <p14:creationId xmlns:p14="http://schemas.microsoft.com/office/powerpoint/2010/main" val="30584581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69AF26-8923-4B3A-B6F8-88A6346CB3D3}"/>
              </a:ext>
            </a:extLst>
          </p:cNvPr>
          <p:cNvSpPr>
            <a:spLocks noGrp="1"/>
          </p:cNvSpPr>
          <p:nvPr>
            <p:ph type="dt" sz="half" idx="10"/>
          </p:nvPr>
        </p:nvSpPr>
        <p:spPr/>
        <p:txBody>
          <a:bodyPr/>
          <a:lstStyle/>
          <a:p>
            <a:fld id="{6D7D1E69-64CF-41B4-B4B1-B7E4CDEF97AD}" type="datetimeFigureOut">
              <a:rPr lang="en-US" smtClean="0"/>
              <a:t>4/29/2021</a:t>
            </a:fld>
            <a:endParaRPr lang="en-US"/>
          </a:p>
        </p:txBody>
      </p:sp>
      <p:sp>
        <p:nvSpPr>
          <p:cNvPr id="3" name="Footer Placeholder 2">
            <a:extLst>
              <a:ext uri="{FF2B5EF4-FFF2-40B4-BE49-F238E27FC236}">
                <a16:creationId xmlns:a16="http://schemas.microsoft.com/office/drawing/2014/main" id="{7AD9093F-6332-4DAA-B0D8-093243F3BB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D54370-C2B2-41E8-8FBA-5068BB7D934D}"/>
              </a:ext>
            </a:extLst>
          </p:cNvPr>
          <p:cNvSpPr>
            <a:spLocks noGrp="1"/>
          </p:cNvSpPr>
          <p:nvPr>
            <p:ph type="sldNum" sz="quarter" idx="12"/>
          </p:nvPr>
        </p:nvSpPr>
        <p:spPr/>
        <p:txBody>
          <a:bodyPr/>
          <a:lstStyle/>
          <a:p>
            <a:fld id="{F69ACEC7-6E8B-40EB-8749-8B8AF6D74BA5}" type="slidenum">
              <a:rPr lang="en-US" smtClean="0"/>
              <a:t>‹#›</a:t>
            </a:fld>
            <a:endParaRPr lang="en-US"/>
          </a:p>
        </p:txBody>
      </p:sp>
    </p:spTree>
    <p:extLst>
      <p:ext uri="{BB962C8B-B14F-4D97-AF65-F5344CB8AC3E}">
        <p14:creationId xmlns:p14="http://schemas.microsoft.com/office/powerpoint/2010/main" val="23622249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FC0FC-006A-43C6-86FB-6346A605478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E815264-69F2-4710-BB1C-5FDCD6D139C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97BFCA-AC25-4BA9-B340-8B2A474B4A3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1F59C8E-9116-47A3-95D1-A2966E0B2948}"/>
              </a:ext>
            </a:extLst>
          </p:cNvPr>
          <p:cNvSpPr>
            <a:spLocks noGrp="1"/>
          </p:cNvSpPr>
          <p:nvPr>
            <p:ph type="dt" sz="half" idx="10"/>
          </p:nvPr>
        </p:nvSpPr>
        <p:spPr/>
        <p:txBody>
          <a:bodyPr/>
          <a:lstStyle/>
          <a:p>
            <a:fld id="{6D7D1E69-64CF-41B4-B4B1-B7E4CDEF97AD}" type="datetimeFigureOut">
              <a:rPr lang="en-US" smtClean="0"/>
              <a:t>4/29/2021</a:t>
            </a:fld>
            <a:endParaRPr lang="en-US"/>
          </a:p>
        </p:txBody>
      </p:sp>
      <p:sp>
        <p:nvSpPr>
          <p:cNvPr id="6" name="Footer Placeholder 5">
            <a:extLst>
              <a:ext uri="{FF2B5EF4-FFF2-40B4-BE49-F238E27FC236}">
                <a16:creationId xmlns:a16="http://schemas.microsoft.com/office/drawing/2014/main" id="{FF57BC26-A7BA-4C9E-8312-C587E1678C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E4EF71-8FCE-484B-8F81-B962CDCCD727}"/>
              </a:ext>
            </a:extLst>
          </p:cNvPr>
          <p:cNvSpPr>
            <a:spLocks noGrp="1"/>
          </p:cNvSpPr>
          <p:nvPr>
            <p:ph type="sldNum" sz="quarter" idx="12"/>
          </p:nvPr>
        </p:nvSpPr>
        <p:spPr/>
        <p:txBody>
          <a:bodyPr/>
          <a:lstStyle/>
          <a:p>
            <a:fld id="{F69ACEC7-6E8B-40EB-8749-8B8AF6D74BA5}" type="slidenum">
              <a:rPr lang="en-US" smtClean="0"/>
              <a:t>‹#›</a:t>
            </a:fld>
            <a:endParaRPr lang="en-US"/>
          </a:p>
        </p:txBody>
      </p:sp>
    </p:spTree>
    <p:extLst>
      <p:ext uri="{BB962C8B-B14F-4D97-AF65-F5344CB8AC3E}">
        <p14:creationId xmlns:p14="http://schemas.microsoft.com/office/powerpoint/2010/main" val="2442301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15CED-0547-4E7E-93F5-1FDE5292B29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E3AF98A-D351-4448-80DA-8A9A66C7D67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9F5EF09-25A3-471D-A8E1-2E833AE178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175EDBD-EB35-4F48-9010-C7177D0AA679}"/>
              </a:ext>
            </a:extLst>
          </p:cNvPr>
          <p:cNvSpPr>
            <a:spLocks noGrp="1"/>
          </p:cNvSpPr>
          <p:nvPr>
            <p:ph type="dt" sz="half" idx="10"/>
          </p:nvPr>
        </p:nvSpPr>
        <p:spPr/>
        <p:txBody>
          <a:bodyPr/>
          <a:lstStyle/>
          <a:p>
            <a:fld id="{6D7D1E69-64CF-41B4-B4B1-B7E4CDEF97AD}" type="datetimeFigureOut">
              <a:rPr lang="en-US" smtClean="0"/>
              <a:t>4/29/2021</a:t>
            </a:fld>
            <a:endParaRPr lang="en-US"/>
          </a:p>
        </p:txBody>
      </p:sp>
      <p:sp>
        <p:nvSpPr>
          <p:cNvPr id="6" name="Footer Placeholder 5">
            <a:extLst>
              <a:ext uri="{FF2B5EF4-FFF2-40B4-BE49-F238E27FC236}">
                <a16:creationId xmlns:a16="http://schemas.microsoft.com/office/drawing/2014/main" id="{28991BB6-AEE4-437D-8079-7BE8A47AC6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C45688-1413-4349-A25C-6DC813610FA2}"/>
              </a:ext>
            </a:extLst>
          </p:cNvPr>
          <p:cNvSpPr>
            <a:spLocks noGrp="1"/>
          </p:cNvSpPr>
          <p:nvPr>
            <p:ph type="sldNum" sz="quarter" idx="12"/>
          </p:nvPr>
        </p:nvSpPr>
        <p:spPr/>
        <p:txBody>
          <a:bodyPr/>
          <a:lstStyle/>
          <a:p>
            <a:fld id="{F69ACEC7-6E8B-40EB-8749-8B8AF6D74BA5}" type="slidenum">
              <a:rPr lang="en-US" smtClean="0"/>
              <a:t>‹#›</a:t>
            </a:fld>
            <a:endParaRPr lang="en-US"/>
          </a:p>
        </p:txBody>
      </p:sp>
    </p:spTree>
    <p:extLst>
      <p:ext uri="{BB962C8B-B14F-4D97-AF65-F5344CB8AC3E}">
        <p14:creationId xmlns:p14="http://schemas.microsoft.com/office/powerpoint/2010/main" val="37883331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919C9-1C1D-4B35-B2E2-4154A0C2B0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786D7-F9DE-4C99-B03C-463FD5DF25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6253A4-CE7D-46C3-93BB-94DDF41E27A3}"/>
              </a:ext>
            </a:extLst>
          </p:cNvPr>
          <p:cNvSpPr>
            <a:spLocks noGrp="1"/>
          </p:cNvSpPr>
          <p:nvPr>
            <p:ph type="dt" sz="half" idx="10"/>
          </p:nvPr>
        </p:nvSpPr>
        <p:spPr/>
        <p:txBody>
          <a:bodyPr/>
          <a:lstStyle/>
          <a:p>
            <a:fld id="{6D7D1E69-64CF-41B4-B4B1-B7E4CDEF97AD}" type="datetimeFigureOut">
              <a:rPr lang="en-US" smtClean="0"/>
              <a:t>4/29/2021</a:t>
            </a:fld>
            <a:endParaRPr lang="en-US"/>
          </a:p>
        </p:txBody>
      </p:sp>
      <p:sp>
        <p:nvSpPr>
          <p:cNvPr id="5" name="Footer Placeholder 4">
            <a:extLst>
              <a:ext uri="{FF2B5EF4-FFF2-40B4-BE49-F238E27FC236}">
                <a16:creationId xmlns:a16="http://schemas.microsoft.com/office/drawing/2014/main" id="{FD395FBF-71DB-47D3-AB8E-D37EC60A0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9B6084-2B4A-4CE9-8BD4-0D536B1CC730}"/>
              </a:ext>
            </a:extLst>
          </p:cNvPr>
          <p:cNvSpPr>
            <a:spLocks noGrp="1"/>
          </p:cNvSpPr>
          <p:nvPr>
            <p:ph type="sldNum" sz="quarter" idx="12"/>
          </p:nvPr>
        </p:nvSpPr>
        <p:spPr/>
        <p:txBody>
          <a:bodyPr/>
          <a:lstStyle/>
          <a:p>
            <a:fld id="{F69ACEC7-6E8B-40EB-8749-8B8AF6D74BA5}" type="slidenum">
              <a:rPr lang="en-US" smtClean="0"/>
              <a:t>‹#›</a:t>
            </a:fld>
            <a:endParaRPr lang="en-US"/>
          </a:p>
        </p:txBody>
      </p:sp>
    </p:spTree>
    <p:extLst>
      <p:ext uri="{BB962C8B-B14F-4D97-AF65-F5344CB8AC3E}">
        <p14:creationId xmlns:p14="http://schemas.microsoft.com/office/powerpoint/2010/main" val="1034302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3E9A3D-8A8C-4AF2-84C5-82B56DEB709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953FB5-AB7A-4212-A06C-5321718649CF}"/>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D9AD76-7B71-413F-99C2-7612502EAED3}"/>
              </a:ext>
            </a:extLst>
          </p:cNvPr>
          <p:cNvSpPr>
            <a:spLocks noGrp="1"/>
          </p:cNvSpPr>
          <p:nvPr>
            <p:ph type="dt" sz="half" idx="10"/>
          </p:nvPr>
        </p:nvSpPr>
        <p:spPr/>
        <p:txBody>
          <a:bodyPr/>
          <a:lstStyle/>
          <a:p>
            <a:fld id="{6D7D1E69-64CF-41B4-B4B1-B7E4CDEF97AD}" type="datetimeFigureOut">
              <a:rPr lang="en-US" smtClean="0"/>
              <a:t>4/29/2021</a:t>
            </a:fld>
            <a:endParaRPr lang="en-US"/>
          </a:p>
        </p:txBody>
      </p:sp>
      <p:sp>
        <p:nvSpPr>
          <p:cNvPr id="5" name="Footer Placeholder 4">
            <a:extLst>
              <a:ext uri="{FF2B5EF4-FFF2-40B4-BE49-F238E27FC236}">
                <a16:creationId xmlns:a16="http://schemas.microsoft.com/office/drawing/2014/main" id="{978895B5-E2CC-41A2-BFD4-7EA9F52798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3B4E2A-1D69-4C14-B71E-BF992AA46C6C}"/>
              </a:ext>
            </a:extLst>
          </p:cNvPr>
          <p:cNvSpPr>
            <a:spLocks noGrp="1"/>
          </p:cNvSpPr>
          <p:nvPr>
            <p:ph type="sldNum" sz="quarter" idx="12"/>
          </p:nvPr>
        </p:nvSpPr>
        <p:spPr/>
        <p:txBody>
          <a:bodyPr/>
          <a:lstStyle/>
          <a:p>
            <a:fld id="{F69ACEC7-6E8B-40EB-8749-8B8AF6D74BA5}" type="slidenum">
              <a:rPr lang="en-US" smtClean="0"/>
              <a:t>‹#›</a:t>
            </a:fld>
            <a:endParaRPr lang="en-US"/>
          </a:p>
        </p:txBody>
      </p:sp>
    </p:spTree>
    <p:extLst>
      <p:ext uri="{BB962C8B-B14F-4D97-AF65-F5344CB8AC3E}">
        <p14:creationId xmlns:p14="http://schemas.microsoft.com/office/powerpoint/2010/main" val="20083053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8752380-C8BC-4AEA-B8DF-77D1A4FFDD99}"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6D1033-5508-463D-AC32-DBCD87ABF133}" type="slidenum">
              <a:rPr lang="en-US" smtClean="0"/>
              <a:t>‹#›</a:t>
            </a:fld>
            <a:endParaRPr lang="en-US"/>
          </a:p>
        </p:txBody>
      </p:sp>
    </p:spTree>
    <p:extLst>
      <p:ext uri="{BB962C8B-B14F-4D97-AF65-F5344CB8AC3E}">
        <p14:creationId xmlns:p14="http://schemas.microsoft.com/office/powerpoint/2010/main" val="36044553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752380-C8BC-4AEA-B8DF-77D1A4FFDD99}"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6D1033-5508-463D-AC32-DBCD87ABF133}" type="slidenum">
              <a:rPr lang="en-US" smtClean="0"/>
              <a:t>‹#›</a:t>
            </a:fld>
            <a:endParaRPr lang="en-US"/>
          </a:p>
        </p:txBody>
      </p:sp>
    </p:spTree>
    <p:extLst>
      <p:ext uri="{BB962C8B-B14F-4D97-AF65-F5344CB8AC3E}">
        <p14:creationId xmlns:p14="http://schemas.microsoft.com/office/powerpoint/2010/main" val="1218304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34023342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752380-C8BC-4AEA-B8DF-77D1A4FFDD99}"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6D1033-5508-463D-AC32-DBCD87ABF133}" type="slidenum">
              <a:rPr lang="en-US" smtClean="0"/>
              <a:t>‹#›</a:t>
            </a:fld>
            <a:endParaRPr lang="en-US"/>
          </a:p>
        </p:txBody>
      </p:sp>
    </p:spTree>
    <p:extLst>
      <p:ext uri="{BB962C8B-B14F-4D97-AF65-F5344CB8AC3E}">
        <p14:creationId xmlns:p14="http://schemas.microsoft.com/office/powerpoint/2010/main" val="41176148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752380-C8BC-4AEA-B8DF-77D1A4FFDD99}" type="datetimeFigureOut">
              <a:rPr lang="en-US" smtClean="0"/>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6D1033-5508-463D-AC32-DBCD87ABF133}" type="slidenum">
              <a:rPr lang="en-US" smtClean="0"/>
              <a:t>‹#›</a:t>
            </a:fld>
            <a:endParaRPr lang="en-US"/>
          </a:p>
        </p:txBody>
      </p:sp>
    </p:spTree>
    <p:extLst>
      <p:ext uri="{BB962C8B-B14F-4D97-AF65-F5344CB8AC3E}">
        <p14:creationId xmlns:p14="http://schemas.microsoft.com/office/powerpoint/2010/main" val="27708120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752380-C8BC-4AEA-B8DF-77D1A4FFDD99}" type="datetimeFigureOut">
              <a:rPr lang="en-US" smtClean="0"/>
              <a:t>4/29/2021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6D1033-5508-463D-AC32-DBCD87ABF133}" type="slidenum">
              <a:rPr lang="en-US" smtClean="0"/>
              <a:t>‹#›</a:t>
            </a:fld>
            <a:endParaRPr lang="en-US"/>
          </a:p>
        </p:txBody>
      </p:sp>
    </p:spTree>
    <p:extLst>
      <p:ext uri="{BB962C8B-B14F-4D97-AF65-F5344CB8AC3E}">
        <p14:creationId xmlns:p14="http://schemas.microsoft.com/office/powerpoint/2010/main" val="17986248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752380-C8BC-4AEA-B8DF-77D1A4FFDD99}" type="datetimeFigureOut">
              <a:rPr lang="en-US" smtClean="0"/>
              <a:t>4/29/2021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6D1033-5508-463D-AC32-DBCD87ABF133}" type="slidenum">
              <a:rPr lang="en-US" smtClean="0"/>
              <a:t>‹#›</a:t>
            </a:fld>
            <a:endParaRPr lang="en-US"/>
          </a:p>
        </p:txBody>
      </p:sp>
    </p:spTree>
    <p:extLst>
      <p:ext uri="{BB962C8B-B14F-4D97-AF65-F5344CB8AC3E}">
        <p14:creationId xmlns:p14="http://schemas.microsoft.com/office/powerpoint/2010/main" val="41260343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752380-C8BC-4AEA-B8DF-77D1A4FFDD99}" type="datetimeFigureOut">
              <a:rPr lang="en-US" smtClean="0"/>
              <a:t>4/29/2021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6D1033-5508-463D-AC32-DBCD87ABF133}" type="slidenum">
              <a:rPr lang="en-US" smtClean="0"/>
              <a:t>‹#›</a:t>
            </a:fld>
            <a:endParaRPr lang="en-US"/>
          </a:p>
        </p:txBody>
      </p:sp>
    </p:spTree>
    <p:extLst>
      <p:ext uri="{BB962C8B-B14F-4D97-AF65-F5344CB8AC3E}">
        <p14:creationId xmlns:p14="http://schemas.microsoft.com/office/powerpoint/2010/main" val="20571686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8752380-C8BC-4AEA-B8DF-77D1A4FFDD99}" type="datetimeFigureOut">
              <a:rPr lang="en-US" smtClean="0"/>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6D1033-5508-463D-AC32-DBCD87ABF133}" type="slidenum">
              <a:rPr lang="en-US" smtClean="0"/>
              <a:t>‹#›</a:t>
            </a:fld>
            <a:endParaRPr lang="en-US"/>
          </a:p>
        </p:txBody>
      </p:sp>
    </p:spTree>
    <p:extLst>
      <p:ext uri="{BB962C8B-B14F-4D97-AF65-F5344CB8AC3E}">
        <p14:creationId xmlns:p14="http://schemas.microsoft.com/office/powerpoint/2010/main" val="13069533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8752380-C8BC-4AEA-B8DF-77D1A4FFDD99}" type="datetimeFigureOut">
              <a:rPr lang="en-US" smtClean="0"/>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6D1033-5508-463D-AC32-DBCD87ABF133}" type="slidenum">
              <a:rPr lang="en-US" smtClean="0"/>
              <a:t>‹#›</a:t>
            </a:fld>
            <a:endParaRPr lang="en-US"/>
          </a:p>
        </p:txBody>
      </p:sp>
    </p:spTree>
    <p:extLst>
      <p:ext uri="{BB962C8B-B14F-4D97-AF65-F5344CB8AC3E}">
        <p14:creationId xmlns:p14="http://schemas.microsoft.com/office/powerpoint/2010/main" val="16503835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752380-C8BC-4AEA-B8DF-77D1A4FFDD99}"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6D1033-5508-463D-AC32-DBCD87ABF133}" type="slidenum">
              <a:rPr lang="en-US" smtClean="0"/>
              <a:t>‹#›</a:t>
            </a:fld>
            <a:endParaRPr lang="en-US"/>
          </a:p>
        </p:txBody>
      </p:sp>
    </p:spTree>
    <p:extLst>
      <p:ext uri="{BB962C8B-B14F-4D97-AF65-F5344CB8AC3E}">
        <p14:creationId xmlns:p14="http://schemas.microsoft.com/office/powerpoint/2010/main" val="6850880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752380-C8BC-4AEA-B8DF-77D1A4FFDD99}"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6D1033-5508-463D-AC32-DBCD87ABF133}" type="slidenum">
              <a:rPr lang="en-US" smtClean="0"/>
              <a:t>‹#›</a:t>
            </a:fld>
            <a:endParaRPr lang="en-US"/>
          </a:p>
        </p:txBody>
      </p:sp>
    </p:spTree>
    <p:extLst>
      <p:ext uri="{BB962C8B-B14F-4D97-AF65-F5344CB8AC3E}">
        <p14:creationId xmlns:p14="http://schemas.microsoft.com/office/powerpoint/2010/main" val="1413349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3" name="TextBox 2"/>
          <p:cNvSpPr txBox="1"/>
          <p:nvPr userDrawn="1"/>
        </p:nvSpPr>
        <p:spPr>
          <a:xfrm>
            <a:off x="8530937" y="6380018"/>
            <a:ext cx="613063" cy="369332"/>
          </a:xfrm>
          <a:prstGeom prst="rect">
            <a:avLst/>
          </a:prstGeom>
          <a:noFill/>
        </p:spPr>
        <p:txBody>
          <a:bodyPr wrap="square" rtlCol="0">
            <a:spAutoFit/>
          </a:bodyPr>
          <a:lstStyle/>
          <a:p>
            <a:fld id="{16A2D7FC-9282-4CC6-93C1-5989D47CF530}" type="slidenum">
              <a:rPr lang="en-US" smtClean="0"/>
              <a:t>‹#›</a:t>
            </a:fld>
            <a:endParaRPr lang="en-US" dirty="0"/>
          </a:p>
        </p:txBody>
      </p:sp>
    </p:spTree>
    <p:extLst>
      <p:ext uri="{BB962C8B-B14F-4D97-AF65-F5344CB8AC3E}">
        <p14:creationId xmlns:p14="http://schemas.microsoft.com/office/powerpoint/2010/main" val="3085079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28749773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1.jpg"/><Relationship Id="rId5" Type="http://schemas.openxmlformats.org/officeDocument/2006/relationships/theme" Target="../theme/theme10.xml"/><Relationship Id="rId4" Type="http://schemas.openxmlformats.org/officeDocument/2006/relationships/slideLayout" Target="../slideLayouts/slideLayout3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1.jpg"/><Relationship Id="rId5" Type="http://schemas.openxmlformats.org/officeDocument/2006/relationships/theme" Target="../theme/theme11.xml"/><Relationship Id="rId4" Type="http://schemas.openxmlformats.org/officeDocument/2006/relationships/slideLayout" Target="../slideLayouts/slideLayout34.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image" Target="../media/image1.jpg"/><Relationship Id="rId5" Type="http://schemas.openxmlformats.org/officeDocument/2006/relationships/theme" Target="../theme/theme12.xml"/><Relationship Id="rId4" Type="http://schemas.openxmlformats.org/officeDocument/2006/relationships/slideLayout" Target="../slideLayouts/slideLayout38.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1.jpg"/><Relationship Id="rId5" Type="http://schemas.openxmlformats.org/officeDocument/2006/relationships/theme" Target="../theme/theme13.xml"/><Relationship Id="rId4" Type="http://schemas.openxmlformats.org/officeDocument/2006/relationships/slideLayout" Target="../slideLayouts/slideLayout42.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4.xml"/><Relationship Id="rId1" Type="http://schemas.openxmlformats.org/officeDocument/2006/relationships/slideLayout" Target="../slideLayouts/slideLayout43.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5" Type="http://schemas.openxmlformats.org/officeDocument/2006/relationships/theme" Target="../theme/theme15.xml"/><Relationship Id="rId4" Type="http://schemas.openxmlformats.org/officeDocument/2006/relationships/slideLayout" Target="../slideLayouts/slideLayout47.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image" Target="../media/image1.jpg"/><Relationship Id="rId5" Type="http://schemas.openxmlformats.org/officeDocument/2006/relationships/theme" Target="../theme/theme16.xml"/><Relationship Id="rId4" Type="http://schemas.openxmlformats.org/officeDocument/2006/relationships/slideLayout" Target="../slideLayouts/slideLayout51.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52.xml"/></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2" Type="http://schemas.openxmlformats.org/officeDocument/2006/relationships/slideLayout" Target="../slideLayouts/slideLayout54.xml"/><Relationship Id="rId1" Type="http://schemas.openxmlformats.org/officeDocument/2006/relationships/slideLayout" Target="../slideLayouts/slideLayout53.xml"/><Relationship Id="rId4" Type="http://schemas.openxmlformats.org/officeDocument/2006/relationships/image" Target="../media/image4.jpeg"/></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56.xml"/><Relationship Id="rId1" Type="http://schemas.openxmlformats.org/officeDocument/2006/relationships/slideLayout" Target="../slideLayouts/slideLayout55.xml"/><Relationship Id="rId4"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20.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21.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jpg"/><Relationship Id="rId5" Type="http://schemas.openxmlformats.org/officeDocument/2006/relationships/theme" Target="../theme/theme4.xml"/><Relationship Id="rId4"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jpg"/><Relationship Id="rId5" Type="http://schemas.openxmlformats.org/officeDocument/2006/relationships/theme" Target="../theme/theme5.xml"/><Relationship Id="rId4"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jpg"/><Relationship Id="rId5" Type="http://schemas.openxmlformats.org/officeDocument/2006/relationships/theme" Target="../theme/theme6.xml"/><Relationship Id="rId4"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1.jpg"/><Relationship Id="rId5" Type="http://schemas.openxmlformats.org/officeDocument/2006/relationships/theme" Target="../theme/theme7.xml"/><Relationship Id="rId4" Type="http://schemas.openxmlformats.org/officeDocument/2006/relationships/slideLayout" Target="../slideLayouts/slideLayout22.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9.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3178D-84EE-4CB8-A279-6A93DE17BCD8}" type="slidenum">
              <a:rPr lang="en-US" smtClean="0"/>
              <a:t>‹#›</a:t>
            </a:fld>
            <a:endParaRPr lang="en-US" dirty="0"/>
          </a:p>
        </p:txBody>
      </p:sp>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 id="2147483674" r:id="rId5"/>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a:t>ITCC Report</a:t>
            </a:r>
          </a:p>
          <a:p>
            <a:pPr algn="ctr"/>
            <a:r>
              <a:rPr lang="en-US" baseline="0" dirty="0"/>
              <a:t>28 January</a:t>
            </a:r>
            <a:r>
              <a:rPr lang="en-US" dirty="0"/>
              <a:t> 2021</a:t>
            </a:r>
          </a:p>
        </p:txBody>
      </p:sp>
      <p:sp>
        <p:nvSpPr>
          <p:cNvPr id="4" name="Footer Placeholder 3"/>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4"/>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AA5AF-70F0-44A6-A0EE-CC80399C096D}" type="slidenum">
              <a:rPr lang="en-US" smtClean="0"/>
              <a:t>‹#›</a:t>
            </a:fld>
            <a:endParaRPr lang="en-US" dirty="0"/>
          </a:p>
        </p:txBody>
      </p:sp>
    </p:spTree>
    <p:extLst>
      <p:ext uri="{BB962C8B-B14F-4D97-AF65-F5344CB8AC3E}">
        <p14:creationId xmlns:p14="http://schemas.microsoft.com/office/powerpoint/2010/main" val="1625619200"/>
      </p:ext>
    </p:extLst>
  </p:cSld>
  <p:clrMap bg1="lt1" tx1="dk1" bg2="lt2" tx2="dk2" accent1="accent1" accent2="accent2" accent3="accent3" accent4="accent4" accent5="accent5" accent6="accent6" hlink="hlink" folHlink="folHlink"/>
  <p:sldLayoutIdLst>
    <p:sldLayoutId id="2147484227" r:id="rId1"/>
    <p:sldLayoutId id="2147484228" r:id="rId2"/>
    <p:sldLayoutId id="2147484229" r:id="rId3"/>
    <p:sldLayoutId id="2147484230"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3754183894"/>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3178D-84EE-4CB8-A279-6A93DE17BCD8}" type="slidenum">
              <a:rPr lang="en-US" smtClean="0"/>
              <a:t>‹#›</a:t>
            </a:fld>
            <a:endParaRPr lang="en-US" dirty="0"/>
          </a:p>
        </p:txBody>
      </p:sp>
    </p:spTree>
    <p:extLst>
      <p:ext uri="{BB962C8B-B14F-4D97-AF65-F5344CB8AC3E}">
        <p14:creationId xmlns:p14="http://schemas.microsoft.com/office/powerpoint/2010/main" val="3750800183"/>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a:t>ITCC Report</a:t>
            </a:r>
          </a:p>
          <a:p>
            <a:pPr algn="ctr"/>
            <a:r>
              <a:rPr lang="en-US" baseline="0" dirty="0"/>
              <a:t>25 February</a:t>
            </a:r>
            <a:r>
              <a:rPr lang="en-US" dirty="0"/>
              <a:t> 2021</a:t>
            </a:r>
          </a:p>
        </p:txBody>
      </p:sp>
      <p:sp>
        <p:nvSpPr>
          <p:cNvPr id="4" name="Footer Placeholder 3"/>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4"/>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AA5AF-70F0-44A6-A0EE-CC80399C096D}" type="slidenum">
              <a:rPr lang="en-US" smtClean="0"/>
              <a:t>‹#›</a:t>
            </a:fld>
            <a:endParaRPr lang="en-US" dirty="0"/>
          </a:p>
        </p:txBody>
      </p:sp>
    </p:spTree>
    <p:extLst>
      <p:ext uri="{BB962C8B-B14F-4D97-AF65-F5344CB8AC3E}">
        <p14:creationId xmlns:p14="http://schemas.microsoft.com/office/powerpoint/2010/main" val="3906674286"/>
      </p:ext>
    </p:extLst>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60568339"/>
      </p:ext>
    </p:extLst>
  </p:cSld>
  <p:clrMap bg1="lt1" tx1="dk1" bg2="lt2" tx2="dk2" accent1="accent1" accent2="accent2" accent3="accent3" accent4="accent4" accent5="accent5" accent6="accent6" hlink="hlink" folHlink="folHlink"/>
  <p:sldLayoutIdLst>
    <p:sldLayoutId id="2147484287"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635442"/>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a:t>ITCC Report</a:t>
            </a:r>
          </a:p>
          <a:p>
            <a:pPr algn="ctr"/>
            <a:r>
              <a:rPr lang="en-US" baseline="0" dirty="0"/>
              <a:t>18 March</a:t>
            </a:r>
            <a:r>
              <a:rPr lang="en-US" dirty="0"/>
              <a:t> 2021</a:t>
            </a:r>
          </a:p>
        </p:txBody>
      </p:sp>
      <p:sp>
        <p:nvSpPr>
          <p:cNvPr id="4" name="Footer Placeholder 3"/>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4"/>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AA5AF-70F0-44A6-A0EE-CC80399C096D}" type="slidenum">
              <a:rPr lang="en-US" smtClean="0"/>
              <a:t>‹#›</a:t>
            </a:fld>
            <a:endParaRPr lang="en-US" dirty="0"/>
          </a:p>
        </p:txBody>
      </p:sp>
    </p:spTree>
    <p:extLst>
      <p:ext uri="{BB962C8B-B14F-4D97-AF65-F5344CB8AC3E}">
        <p14:creationId xmlns:p14="http://schemas.microsoft.com/office/powerpoint/2010/main" val="2168166325"/>
      </p:ext>
    </p:extLst>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48B2E2-8268-42C7-8B18-3D899211480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943954-7EA5-4273-80EA-30B1B9C0F5E7}"/>
              </a:ext>
            </a:extLst>
          </p:cNvPr>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69BC12-5188-444A-AF29-C9E32A8D5FB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660A942-A923-49B1-B0B5-94AC9953902B}" type="datetimeFigureOut">
              <a:rPr lang="en-US" smtClean="0"/>
              <a:t>4/29/2021</a:t>
            </a:fld>
            <a:endParaRPr lang="en-US"/>
          </a:p>
        </p:txBody>
      </p:sp>
      <p:sp>
        <p:nvSpPr>
          <p:cNvPr id="5" name="Footer Placeholder 4">
            <a:extLst>
              <a:ext uri="{FF2B5EF4-FFF2-40B4-BE49-F238E27FC236}">
                <a16:creationId xmlns:a16="http://schemas.microsoft.com/office/drawing/2014/main" id="{33EBC57B-536D-412F-A4FD-DC143FEAE04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BE1D57-FB82-4306-8C2A-470715F6248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FF1DCAE-F017-4144-8FB5-554A0843076B}" type="slidenum">
              <a:rPr lang="en-US" smtClean="0"/>
              <a:t>‹#›</a:t>
            </a:fld>
            <a:endParaRPr lang="en-US"/>
          </a:p>
        </p:txBody>
      </p:sp>
    </p:spTree>
    <p:extLst>
      <p:ext uri="{BB962C8B-B14F-4D97-AF65-F5344CB8AC3E}">
        <p14:creationId xmlns:p14="http://schemas.microsoft.com/office/powerpoint/2010/main" val="2526437622"/>
      </p:ext>
    </p:extLst>
  </p:cSld>
  <p:clrMap bg1="lt1" tx1="dk1" bg2="lt2" tx2="dk2" accent1="accent1" accent2="accent2" accent3="accent3" accent4="accent4" accent5="accent5" accent6="accent6" hlink="hlink" folHlink="folHlink"/>
  <p:sldLayoutIdLst>
    <p:sldLayoutId id="214748431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2648281965"/>
      </p:ext>
    </p:extLst>
  </p:cSld>
  <p:clrMap bg1="lt1" tx1="dk1" bg2="lt2" tx2="dk2" accent1="accent1" accent2="accent2" accent3="accent3" accent4="accent4" accent5="accent5" accent6="accent6" hlink="hlink" folHlink="folHlink"/>
  <p:sldLayoutIdLst>
    <p:sldLayoutId id="2147484313" r:id="rId1"/>
    <p:sldLayoutId id="2147484314" r:id="rId2"/>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1189455419"/>
      </p:ext>
    </p:extLst>
  </p:cSld>
  <p:clrMap bg1="lt1" tx1="dk1" bg2="lt2" tx2="dk2" accent1="accent1" accent2="accent2" accent3="accent3" accent4="accent4" accent5="accent5" accent6="accent6" hlink="hlink" folHlink="folHlink"/>
  <p:sldLayoutIdLst>
    <p:sldLayoutId id="2147484316" r:id="rId1"/>
    <p:sldLayoutId id="2147484317"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546E3-25E9-406E-AC78-269C480148B6}" type="slidenum">
              <a:rPr lang="en-US" smtClean="0"/>
              <a:t>‹#›</a:t>
            </a:fld>
            <a:endParaRPr lang="en-US" dirty="0"/>
          </a:p>
        </p:txBody>
      </p:sp>
    </p:spTree>
    <p:extLst>
      <p:ext uri="{BB962C8B-B14F-4D97-AF65-F5344CB8AC3E}">
        <p14:creationId xmlns:p14="http://schemas.microsoft.com/office/powerpoint/2010/main" val="3838618348"/>
      </p:ext>
    </p:extLst>
  </p:cSld>
  <p:clrMap bg1="lt1" tx1="dk1" bg2="lt2" tx2="dk2" accent1="accent1" accent2="accent2" accent3="accent3" accent4="accent4" accent5="accent5" accent6="accent6" hlink="hlink" folHlink="folHlink"/>
  <p:sldLayoutIdLst>
    <p:sldLayoutId id="2147483693"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DB8D07-76CB-48DB-8F4E-DAFF92D0E33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C7C90F-BD15-4F2C-BCAB-F1F8B3D60F1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FED850-AC58-4E0C-BB9E-DEAEEC7E745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D7D1E69-64CF-41B4-B4B1-B7E4CDEF97AD}" type="datetimeFigureOut">
              <a:rPr lang="en-US" smtClean="0"/>
              <a:t>4/29/2021</a:t>
            </a:fld>
            <a:endParaRPr lang="en-US"/>
          </a:p>
        </p:txBody>
      </p:sp>
      <p:sp>
        <p:nvSpPr>
          <p:cNvPr id="5" name="Footer Placeholder 4">
            <a:extLst>
              <a:ext uri="{FF2B5EF4-FFF2-40B4-BE49-F238E27FC236}">
                <a16:creationId xmlns:a16="http://schemas.microsoft.com/office/drawing/2014/main" id="{70BDDAA0-1486-4FCE-B1A4-A7FE8B2F4D1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3EB021-3562-4760-B02D-81933CB1597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9ACEC7-6E8B-40EB-8749-8B8AF6D74BA5}" type="slidenum">
              <a:rPr lang="en-US" smtClean="0"/>
              <a:t>‹#›</a:t>
            </a:fld>
            <a:endParaRPr lang="en-US"/>
          </a:p>
        </p:txBody>
      </p:sp>
    </p:spTree>
    <p:extLst>
      <p:ext uri="{BB962C8B-B14F-4D97-AF65-F5344CB8AC3E}">
        <p14:creationId xmlns:p14="http://schemas.microsoft.com/office/powerpoint/2010/main" val="2393180092"/>
      </p:ext>
    </p:extLst>
  </p:cSld>
  <p:clrMap bg1="lt1" tx1="dk1" bg2="lt2" tx2="dk2" accent1="accent1" accent2="accent2" accent3="accent3" accent4="accent4" accent5="accent5" accent6="accent6" hlink="hlink" folHlink="folHlink"/>
  <p:sldLayoutIdLst>
    <p:sldLayoutId id="2147484319" r:id="rId1"/>
    <p:sldLayoutId id="2147484320" r:id="rId2"/>
    <p:sldLayoutId id="2147484321" r:id="rId3"/>
    <p:sldLayoutId id="2147484322" r:id="rId4"/>
    <p:sldLayoutId id="2147484323" r:id="rId5"/>
    <p:sldLayoutId id="2147484324" r:id="rId6"/>
    <p:sldLayoutId id="2147484325" r:id="rId7"/>
    <p:sldLayoutId id="2147484326" r:id="rId8"/>
    <p:sldLayoutId id="2147484327" r:id="rId9"/>
    <p:sldLayoutId id="2147484328" r:id="rId10"/>
    <p:sldLayoutId id="214748432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8752380-C8BC-4AEA-B8DF-77D1A4FFDD99}" type="datetimeFigureOut">
              <a:rPr lang="en-US" smtClean="0"/>
              <a:t>4/29/2021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56D1033-5508-463D-AC32-DBCD87ABF133}" type="slidenum">
              <a:rPr lang="en-US" smtClean="0"/>
              <a:t>‹#›</a:t>
            </a:fld>
            <a:endParaRPr lang="en-US"/>
          </a:p>
        </p:txBody>
      </p:sp>
    </p:spTree>
    <p:extLst>
      <p:ext uri="{BB962C8B-B14F-4D97-AF65-F5344CB8AC3E}">
        <p14:creationId xmlns:p14="http://schemas.microsoft.com/office/powerpoint/2010/main" val="3898321820"/>
      </p:ext>
    </p:extLst>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3462928580"/>
      </p:ext>
    </p:extLst>
  </p:cSld>
  <p:clrMap bg1="lt1" tx1="dk1" bg2="lt2" tx2="dk2" accent1="accent1" accent2="accent2" accent3="accent3" accent4="accent4" accent5="accent5" accent6="accent6" hlink="hlink" folHlink="folHlink"/>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a:t>Campus Curricula Committee Report</a:t>
            </a:r>
          </a:p>
          <a:p>
            <a:pPr algn="ctr"/>
            <a:r>
              <a:rPr lang="en-US" dirty="0"/>
              <a:t>10 September 2020</a:t>
            </a:r>
          </a:p>
        </p:txBody>
      </p:sp>
    </p:spTree>
    <p:extLst>
      <p:ext uri="{BB962C8B-B14F-4D97-AF65-F5344CB8AC3E}">
        <p14:creationId xmlns:p14="http://schemas.microsoft.com/office/powerpoint/2010/main" val="1521519655"/>
      </p:ext>
    </p:extLst>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52389655"/>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a:t>Campus Curricula Committee Report</a:t>
            </a:r>
          </a:p>
          <a:p>
            <a:pPr algn="ctr"/>
            <a:r>
              <a:rPr lang="en-US" dirty="0"/>
              <a:t>10 September 2020</a:t>
            </a:r>
          </a:p>
        </p:txBody>
      </p:sp>
    </p:spTree>
    <p:extLst>
      <p:ext uri="{BB962C8B-B14F-4D97-AF65-F5344CB8AC3E}">
        <p14:creationId xmlns:p14="http://schemas.microsoft.com/office/powerpoint/2010/main" val="233170897"/>
      </p:ext>
    </p:extLst>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2900" y="268267"/>
            <a:ext cx="1953804" cy="660933"/>
          </a:xfrm>
          <a:prstGeom prst="rect">
            <a:avLst/>
          </a:prstGeom>
        </p:spPr>
      </p:pic>
    </p:spTree>
    <p:extLst>
      <p:ext uri="{BB962C8B-B14F-4D97-AF65-F5344CB8AC3E}">
        <p14:creationId xmlns:p14="http://schemas.microsoft.com/office/powerpoint/2010/main" val="988392953"/>
      </p:ext>
    </p:extLst>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686661478"/>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6556599"/>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12.png"/><Relationship Id="rId1" Type="http://schemas.openxmlformats.org/officeDocument/2006/relationships/slideLayout" Target="../slideLayouts/slideLayout7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533971" y="2144530"/>
            <a:ext cx="6972300" cy="2641756"/>
          </a:xfrm>
        </p:spPr>
        <p:txBody>
          <a:bodyPr/>
          <a:lstStyle/>
          <a:p>
            <a:r>
              <a:rPr lang="en-US" dirty="0"/>
              <a:t>Faculty Senate Meeting</a:t>
            </a:r>
          </a:p>
          <a:p>
            <a:r>
              <a:rPr lang="en-US" sz="3600"/>
              <a:t>April 29, </a:t>
            </a:r>
            <a:r>
              <a:rPr lang="en-US" sz="3600" dirty="0"/>
              <a:t>2021</a:t>
            </a:r>
          </a:p>
          <a:p>
            <a:endParaRPr lang="en-US" sz="3600" dirty="0"/>
          </a:p>
        </p:txBody>
      </p:sp>
    </p:spTree>
    <p:extLst>
      <p:ext uri="{BB962C8B-B14F-4D97-AF65-F5344CB8AC3E}">
        <p14:creationId xmlns:p14="http://schemas.microsoft.com/office/powerpoint/2010/main" val="1913477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605087"/>
            <a:ext cx="8197114" cy="4463159"/>
          </a:xfrm>
        </p:spPr>
        <p:txBody>
          <a:bodyPr/>
          <a:lstStyle/>
          <a:p>
            <a:pPr marL="0" indent="0" defTabSz="857250">
              <a:buNone/>
            </a:pPr>
            <a:r>
              <a:rPr lang="en-US" sz="3600" dirty="0">
                <a:latin typeface="Orgon Slab" panose="02000503000000020004" pitchFamily="50" charset="0"/>
              </a:rPr>
              <a:t>V.	Guest Speaker</a:t>
            </a:r>
          </a:p>
          <a:p>
            <a:pPr marL="0" indent="0" defTabSz="857250">
              <a:buNone/>
            </a:pPr>
            <a:r>
              <a:rPr lang="en-US" sz="3600" b="1" dirty="0">
                <a:solidFill>
                  <a:srgbClr val="003B49"/>
                </a:solidFill>
                <a:latin typeface="Orgon Slab" panose="02000503000000020004" pitchFamily="50" charset="0"/>
              </a:rPr>
              <a:t>	</a:t>
            </a:r>
            <a:r>
              <a:rPr lang="en-US" sz="3600" dirty="0">
                <a:solidFill>
                  <a:srgbClr val="003B49"/>
                </a:solidFill>
                <a:latin typeface="Orgon Slab" panose="02000503000000020004" pitchFamily="50" charset="0"/>
              </a:rPr>
              <a:t>C. Potts</a:t>
            </a:r>
          </a:p>
        </p:txBody>
      </p:sp>
      <p:sp>
        <p:nvSpPr>
          <p:cNvPr id="4" name="Text Placeholder 3"/>
          <p:cNvSpPr>
            <a:spLocks noGrp="1"/>
          </p:cNvSpPr>
          <p:nvPr>
            <p:ph type="body" sz="quarter" idx="12"/>
          </p:nvPr>
        </p:nvSpPr>
        <p:spPr>
          <a:xfrm>
            <a:off x="510790" y="1790003"/>
            <a:ext cx="8184662" cy="473672"/>
          </a:xfrm>
        </p:spPr>
        <p:txBody>
          <a:bodyPr>
            <a:noAutofit/>
          </a:bodyPr>
          <a:lstStyle/>
          <a:p>
            <a:r>
              <a:rPr lang="en-US" sz="3600" dirty="0">
                <a:latin typeface="Orgon Slab" panose="02000503000000020004" pitchFamily="50" charset="0"/>
              </a:rPr>
              <a:t>Agenda</a:t>
            </a:r>
          </a:p>
        </p:txBody>
      </p:sp>
    </p:spTree>
    <p:extLst>
      <p:ext uri="{BB962C8B-B14F-4D97-AF65-F5344CB8AC3E}">
        <p14:creationId xmlns:p14="http://schemas.microsoft.com/office/powerpoint/2010/main" val="2967694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VI. 	Administrative Reports</a:t>
            </a:r>
          </a:p>
          <a:p>
            <a:pPr marL="0" indent="0" defTabSz="685800">
              <a:buNone/>
            </a:pPr>
            <a:r>
              <a:rPr lang="en-US" sz="3600" dirty="0"/>
              <a:t>	</a:t>
            </a:r>
            <a:r>
              <a:rPr lang="en-US" sz="3600" dirty="0">
                <a:solidFill>
                  <a:srgbClr val="003B49"/>
                </a:solidFill>
                <a:latin typeface="Orgon Slab" panose="02000503000000020004" pitchFamily="50" charset="0"/>
              </a:rPr>
              <a:t>A.	Chancellor’s Report</a:t>
            </a:r>
            <a:br>
              <a:rPr lang="en-US" sz="3600" dirty="0">
                <a:solidFill>
                  <a:srgbClr val="003B49"/>
                </a:solidFill>
                <a:latin typeface="Orgon Slab" panose="02000503000000020004" pitchFamily="50" charset="0"/>
              </a:rPr>
            </a:br>
            <a:r>
              <a:rPr lang="en-US" sz="3600" dirty="0">
                <a:solidFill>
                  <a:srgbClr val="003B49"/>
                </a:solidFill>
                <a:latin typeface="Orgon Slab" panose="02000503000000020004" pitchFamily="50" charset="0"/>
              </a:rPr>
              <a:t>		M. Dehghani</a:t>
            </a:r>
          </a:p>
          <a:p>
            <a:pPr marL="0" indent="0" defTabSz="685800">
              <a:buNone/>
            </a:pPr>
            <a:endParaRPr lang="en-US" sz="3600" dirty="0">
              <a:solidFill>
                <a:srgbClr val="003B49"/>
              </a:solidFill>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a:t>
            </a: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3447466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1DE1F18-7DCD-4C23-87A4-7BA47AD27AC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8C6112F7-C718-41CD-B336-7E1AC57F7C05}"/>
              </a:ext>
            </a:extLst>
          </p:cNvPr>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1387311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953708F-9DDA-4334-9B11-E818461A7D3D}"/>
              </a:ext>
            </a:extLst>
          </p:cNvPr>
          <p:cNvSpPr>
            <a:spLocks noGrp="1"/>
          </p:cNvSpPr>
          <p:nvPr>
            <p:ph type="title"/>
          </p:nvPr>
        </p:nvSpPr>
        <p:spPr/>
        <p:txBody>
          <a:bodyPr/>
          <a:lstStyle/>
          <a:p>
            <a:r>
              <a:rPr lang="en-US"/>
              <a:t>COVID-19 Planning</a:t>
            </a:r>
            <a:endParaRPr lang="en-US" dirty="0"/>
          </a:p>
        </p:txBody>
      </p:sp>
      <p:pic>
        <p:nvPicPr>
          <p:cNvPr id="3" name="Picture 2">
            <a:extLst>
              <a:ext uri="{FF2B5EF4-FFF2-40B4-BE49-F238E27FC236}">
                <a16:creationId xmlns:a16="http://schemas.microsoft.com/office/drawing/2014/main" id="{15ECF172-EDE3-4CFB-8B85-EBDD4B6658D3}"/>
              </a:ext>
            </a:extLst>
          </p:cNvPr>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1813277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97F3D0D-542F-40D8-9ABC-86FF65780003}"/>
              </a:ext>
            </a:extLst>
          </p:cNvPr>
          <p:cNvSpPr>
            <a:spLocks noGrp="1"/>
          </p:cNvSpPr>
          <p:nvPr>
            <p:ph type="title"/>
          </p:nvPr>
        </p:nvSpPr>
        <p:spPr/>
        <p:txBody>
          <a:bodyPr/>
          <a:lstStyle/>
          <a:p>
            <a:r>
              <a:rPr lang="en-US"/>
              <a:t>Kummer Institute Update</a:t>
            </a:r>
            <a:endParaRPr lang="en-US" dirty="0"/>
          </a:p>
        </p:txBody>
      </p:sp>
      <p:pic>
        <p:nvPicPr>
          <p:cNvPr id="3" name="Picture 2">
            <a:extLst>
              <a:ext uri="{FF2B5EF4-FFF2-40B4-BE49-F238E27FC236}">
                <a16:creationId xmlns:a16="http://schemas.microsoft.com/office/drawing/2014/main" id="{673534EA-64F9-45D7-B231-3B6F271FF16C}"/>
              </a:ext>
            </a:extLst>
          </p:cNvPr>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2557423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B1BA81E-104C-4C55-99B4-8E98A0D97150}"/>
              </a:ext>
            </a:extLst>
          </p:cNvPr>
          <p:cNvSpPr>
            <a:spLocks noGrp="1"/>
          </p:cNvSpPr>
          <p:nvPr>
            <p:ph type="title"/>
          </p:nvPr>
        </p:nvSpPr>
        <p:spPr/>
        <p:txBody>
          <a:bodyPr/>
          <a:lstStyle/>
          <a:p>
            <a:r>
              <a:rPr lang="en-US">
                <a:solidFill>
                  <a:srgbClr val="003B49"/>
                </a:solidFill>
              </a:rPr>
              <a:t>Arrival District: Phase 1</a:t>
            </a:r>
            <a:endParaRPr lang="en-US" dirty="0">
              <a:solidFill>
                <a:srgbClr val="003B49"/>
              </a:solidFill>
            </a:endParaRPr>
          </a:p>
        </p:txBody>
      </p:sp>
      <p:pic>
        <p:nvPicPr>
          <p:cNvPr id="3" name="Picture 2">
            <a:extLst>
              <a:ext uri="{FF2B5EF4-FFF2-40B4-BE49-F238E27FC236}">
                <a16:creationId xmlns:a16="http://schemas.microsoft.com/office/drawing/2014/main" id="{EB2C4978-1FF5-47E0-A276-63EB73C129B6}"/>
              </a:ext>
            </a:extLst>
          </p:cNvPr>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16214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0D16EE5-4208-4D89-B6DD-2E8BEAFB8D3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184BFB3C-9650-47CB-90DD-9399F58A4ECA}"/>
              </a:ext>
            </a:extLst>
          </p:cNvPr>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353769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VI. 	Administrative Reports</a:t>
            </a:r>
          </a:p>
          <a:p>
            <a:pPr marL="0" indent="0" defTabSz="685800">
              <a:buNone/>
            </a:pPr>
            <a:r>
              <a:rPr lang="en-US" sz="3600" dirty="0"/>
              <a:t>	</a:t>
            </a:r>
            <a:r>
              <a:rPr lang="en-US" sz="3600" dirty="0">
                <a:solidFill>
                  <a:srgbClr val="003B49"/>
                </a:solidFill>
                <a:latin typeface="Orgon Slab" panose="02000503000000020004" pitchFamily="50" charset="0"/>
              </a:rPr>
              <a:t>B.	Interim Provost’s Report</a:t>
            </a:r>
            <a:br>
              <a:rPr lang="en-US" sz="3600" dirty="0">
                <a:solidFill>
                  <a:srgbClr val="003B49"/>
                </a:solidFill>
                <a:latin typeface="Orgon Slab" panose="02000503000000020004" pitchFamily="50" charset="0"/>
              </a:rPr>
            </a:br>
            <a:r>
              <a:rPr lang="en-US" sz="3600" dirty="0">
                <a:solidFill>
                  <a:srgbClr val="003B49"/>
                </a:solidFill>
                <a:latin typeface="Orgon Slab" panose="02000503000000020004" pitchFamily="50" charset="0"/>
              </a:rPr>
              <a:t>		S. Roberts</a:t>
            </a:r>
          </a:p>
          <a:p>
            <a:pPr marL="0" indent="0" defTabSz="685800">
              <a:buNone/>
            </a:pPr>
            <a:r>
              <a:rPr lang="en-US" sz="3600" dirty="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1047559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2502" y="922263"/>
            <a:ext cx="9118997" cy="462469"/>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342900">
              <a:defRPr/>
            </a:pPr>
            <a:r>
              <a:rPr lang="en-US" sz="2250" dirty="0"/>
              <a:t>Annual Faculty Performance Evaluation</a:t>
            </a:r>
          </a:p>
        </p:txBody>
      </p:sp>
      <p:sp>
        <p:nvSpPr>
          <p:cNvPr id="8" name="Text Placeholder 1"/>
          <p:cNvSpPr txBox="1">
            <a:spLocks/>
          </p:cNvSpPr>
          <p:nvPr/>
        </p:nvSpPr>
        <p:spPr>
          <a:xfrm>
            <a:off x="0" y="1282259"/>
            <a:ext cx="9015413" cy="3321074"/>
          </a:xfrm>
          <a:prstGeom prst="rect">
            <a:avLst/>
          </a:prstGeom>
        </p:spPr>
        <p:txBody>
          <a:bodyPr/>
          <a:lstStyle>
            <a:lvl1pPr marL="342900" indent="-342900" algn="l" defTabSz="457200" rtl="0" eaLnBrk="1" latinLnBrk="0" hangingPunct="1">
              <a:spcBef>
                <a:spcPct val="20000"/>
              </a:spcBef>
              <a:buFont typeface="Lucida Grande"/>
              <a:buChar char="&gt;"/>
              <a:defRPr sz="2400" b="0" i="0" kern="1200" baseline="0">
                <a:solidFill>
                  <a:srgbClr val="509E2F"/>
                </a:solidFill>
                <a:latin typeface="Orgon Slab Light"/>
                <a:ea typeface="+mn-ea"/>
                <a:cs typeface="Orgon Slab Light"/>
              </a:defRPr>
            </a:lvl1pPr>
            <a:lvl2pPr marL="742950" indent="-285750" algn="l" defTabSz="457200" rtl="0" eaLnBrk="1" latinLnBrk="0" hangingPunct="1">
              <a:spcBef>
                <a:spcPct val="20000"/>
              </a:spcBef>
              <a:buFont typeface="Arial"/>
              <a:buChar char="–"/>
              <a:defRPr sz="2000" b="0" i="0" kern="1200" baseline="0">
                <a:solidFill>
                  <a:srgbClr val="509E2F"/>
                </a:solidFill>
                <a:latin typeface="Orgon Slab Light"/>
                <a:ea typeface="+mn-ea"/>
                <a:cs typeface="Orgon Slab Light"/>
              </a:defRPr>
            </a:lvl2pPr>
            <a:lvl3pPr marL="1143000" indent="-228600" algn="l" defTabSz="457200" rtl="0" eaLnBrk="1" latinLnBrk="0" hangingPunct="1">
              <a:spcBef>
                <a:spcPct val="20000"/>
              </a:spcBef>
              <a:buSzPct val="100000"/>
              <a:buFont typeface="Lucida Grande"/>
              <a:buChar char="&gt;"/>
              <a:defRPr sz="1800" b="0" i="0" kern="1200" baseline="0">
                <a:solidFill>
                  <a:srgbClr val="509E2F"/>
                </a:solidFill>
                <a:latin typeface="Orgon Slab Light"/>
                <a:ea typeface="+mn-ea"/>
                <a:cs typeface="Orgon Slab Light"/>
              </a:defRPr>
            </a:lvl3pPr>
            <a:lvl4pPr marL="1600200" indent="-228600" algn="l" defTabSz="457200" rtl="0" eaLnBrk="1" latinLnBrk="0" hangingPunct="1">
              <a:spcBef>
                <a:spcPct val="20000"/>
              </a:spcBef>
              <a:buFont typeface="Arial"/>
              <a:buChar char="–"/>
              <a:defRPr sz="1600" b="0" i="0" kern="1200" baseline="0">
                <a:solidFill>
                  <a:srgbClr val="509E2F"/>
                </a:solidFill>
                <a:latin typeface="Orgon Slab Light"/>
                <a:ea typeface="+mn-ea"/>
                <a:cs typeface="Orgon Slab Light"/>
              </a:defRPr>
            </a:lvl4pPr>
            <a:lvl5pPr marL="2057400" indent="-228600" algn="l" defTabSz="457200" rtl="0" eaLnBrk="1" latinLnBrk="0" hangingPunct="1">
              <a:spcBef>
                <a:spcPct val="20000"/>
              </a:spcBef>
              <a:buFont typeface="Lucida Grande"/>
              <a:buChar char="&gt;"/>
              <a:defRPr sz="1400" b="0" i="0" kern="1200" baseline="0">
                <a:solidFill>
                  <a:srgbClr val="509E2F"/>
                </a:solidFill>
                <a:latin typeface="Orgon Slab Light"/>
                <a:ea typeface="+mn-ea"/>
                <a:cs typeface="Orgon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7175" indent="-257175" defTabSz="342900"/>
            <a:r>
              <a:rPr lang="en-US" sz="1500" dirty="0"/>
              <a:t>As noted in a previous report to Faculty Senate, annual faculty performance reviews of CY2019 activities contained several errors and inconsistencies within and across departments.</a:t>
            </a:r>
          </a:p>
          <a:p>
            <a:pPr marL="0" indent="0" defTabSz="342900">
              <a:buNone/>
            </a:pPr>
            <a:endParaRPr lang="en-US" sz="600" dirty="0"/>
          </a:p>
          <a:p>
            <a:pPr marL="257175" indent="-257175" defTabSz="342900"/>
            <a:r>
              <a:rPr lang="en-US" sz="1500" dirty="0"/>
              <a:t>This year the process of conducting and reporting performance evals will have greater consistency (as described in my January 2021 report to Faculty Senate).</a:t>
            </a:r>
          </a:p>
          <a:p>
            <a:pPr marL="0" indent="0" defTabSz="342900">
              <a:buNone/>
            </a:pPr>
            <a:endParaRPr lang="en-US" sz="600" dirty="0"/>
          </a:p>
          <a:p>
            <a:pPr marL="257175" indent="-257175" defTabSz="342900"/>
            <a:r>
              <a:rPr lang="en-US" sz="1500" dirty="0"/>
              <a:t>Academic departments set the criteria and standards for satisfactory performance for annual performance review, P&amp;T, 5yr post-tenure review, and workload policy. </a:t>
            </a:r>
            <a:endParaRPr lang="en-US" sz="600" dirty="0"/>
          </a:p>
          <a:p>
            <a:pPr marL="257175" indent="-257175" defTabSz="342900"/>
            <a:endParaRPr lang="en-US" sz="600" dirty="0"/>
          </a:p>
          <a:p>
            <a:pPr marL="257175" indent="-257175" defTabSz="342900"/>
            <a:r>
              <a:rPr lang="en-US" sz="1500" dirty="0"/>
              <a:t>Department Chairs Council reported some confusion with the CRR 310.015 Procedures for Review of Faculty Performance, specifically 310.015.B.1.c, which says “</a:t>
            </a:r>
            <a:r>
              <a:rPr lang="en-US" sz="1500" i="1" dirty="0"/>
              <a:t>One unsatisfactory evaluation in either teaching or research (or any major area of assignment) will result in an overall unsatisfactory evaluation. If the chair or evaluation committee has significant concerns about only one category, but determines that overall the faculty member has met the department standards, then the chair or committee may assign an overall satisfactory with warning and create an improvement plan to address the concern</a:t>
            </a:r>
            <a:r>
              <a:rPr lang="en-US" sz="1500" dirty="0"/>
              <a:t>.” </a:t>
            </a:r>
            <a:endParaRPr lang="en-US" sz="600" dirty="0"/>
          </a:p>
          <a:p>
            <a:pPr marL="257175" indent="-257175" defTabSz="342900"/>
            <a:endParaRPr lang="en-US" sz="600" dirty="0"/>
          </a:p>
          <a:p>
            <a:pPr marL="257175" indent="-257175" defTabSz="342900"/>
            <a:r>
              <a:rPr lang="en-US" sz="1500" dirty="0"/>
              <a:t>Last year (and perhaps years prior), most (~90%) of faculty who were rated as unsatisfactory in teaching or research were rated as satisfactory overall, based on a chair’s interpretation of CRR 310.015.B.1.c that significant concerns and an unsatisfactory rating in teaching or research could still merit an overall satisfactory rating.</a:t>
            </a:r>
            <a:endParaRPr lang="en-US" sz="1800" dirty="0"/>
          </a:p>
          <a:p>
            <a:pPr marL="257175" indent="-257175" defTabSz="342900"/>
            <a:endParaRPr lang="en-US" sz="600" b="1" u="sng" dirty="0"/>
          </a:p>
          <a:p>
            <a:pPr marL="257175" indent="-257175" defTabSz="342900"/>
            <a:endParaRPr lang="en-US" sz="600" dirty="0"/>
          </a:p>
        </p:txBody>
      </p:sp>
    </p:spTree>
    <p:extLst>
      <p:ext uri="{BB962C8B-B14F-4D97-AF65-F5344CB8AC3E}">
        <p14:creationId xmlns:p14="http://schemas.microsoft.com/office/powerpoint/2010/main" val="1527255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2502" y="922263"/>
            <a:ext cx="9118997" cy="462469"/>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342900">
              <a:defRPr/>
            </a:pPr>
            <a:r>
              <a:rPr lang="en-US" sz="2250" dirty="0"/>
              <a:t>Annual Faculty Performance Evaluation, cont.</a:t>
            </a:r>
          </a:p>
        </p:txBody>
      </p:sp>
      <p:sp>
        <p:nvSpPr>
          <p:cNvPr id="8" name="Text Placeholder 1"/>
          <p:cNvSpPr txBox="1">
            <a:spLocks/>
          </p:cNvSpPr>
          <p:nvPr/>
        </p:nvSpPr>
        <p:spPr>
          <a:xfrm>
            <a:off x="0" y="1384732"/>
            <a:ext cx="9015413" cy="3321074"/>
          </a:xfrm>
          <a:prstGeom prst="rect">
            <a:avLst/>
          </a:prstGeom>
        </p:spPr>
        <p:txBody>
          <a:bodyPr/>
          <a:lstStyle>
            <a:lvl1pPr marL="342900" indent="-342900" algn="l" defTabSz="457200" rtl="0" eaLnBrk="1" latinLnBrk="0" hangingPunct="1">
              <a:spcBef>
                <a:spcPct val="20000"/>
              </a:spcBef>
              <a:buFont typeface="Lucida Grande"/>
              <a:buChar char="&gt;"/>
              <a:defRPr sz="2400" b="0" i="0" kern="1200" baseline="0">
                <a:solidFill>
                  <a:srgbClr val="509E2F"/>
                </a:solidFill>
                <a:latin typeface="Orgon Slab Light"/>
                <a:ea typeface="+mn-ea"/>
                <a:cs typeface="Orgon Slab Light"/>
              </a:defRPr>
            </a:lvl1pPr>
            <a:lvl2pPr marL="742950" indent="-285750" algn="l" defTabSz="457200" rtl="0" eaLnBrk="1" latinLnBrk="0" hangingPunct="1">
              <a:spcBef>
                <a:spcPct val="20000"/>
              </a:spcBef>
              <a:buFont typeface="Arial"/>
              <a:buChar char="–"/>
              <a:defRPr sz="2000" b="0" i="0" kern="1200" baseline="0">
                <a:solidFill>
                  <a:srgbClr val="509E2F"/>
                </a:solidFill>
                <a:latin typeface="Orgon Slab Light"/>
                <a:ea typeface="+mn-ea"/>
                <a:cs typeface="Orgon Slab Light"/>
              </a:defRPr>
            </a:lvl2pPr>
            <a:lvl3pPr marL="1143000" indent="-228600" algn="l" defTabSz="457200" rtl="0" eaLnBrk="1" latinLnBrk="0" hangingPunct="1">
              <a:spcBef>
                <a:spcPct val="20000"/>
              </a:spcBef>
              <a:buSzPct val="100000"/>
              <a:buFont typeface="Lucida Grande"/>
              <a:buChar char="&gt;"/>
              <a:defRPr sz="1800" b="0" i="0" kern="1200" baseline="0">
                <a:solidFill>
                  <a:srgbClr val="509E2F"/>
                </a:solidFill>
                <a:latin typeface="Orgon Slab Light"/>
                <a:ea typeface="+mn-ea"/>
                <a:cs typeface="Orgon Slab Light"/>
              </a:defRPr>
            </a:lvl3pPr>
            <a:lvl4pPr marL="1600200" indent="-228600" algn="l" defTabSz="457200" rtl="0" eaLnBrk="1" latinLnBrk="0" hangingPunct="1">
              <a:spcBef>
                <a:spcPct val="20000"/>
              </a:spcBef>
              <a:buFont typeface="Arial"/>
              <a:buChar char="–"/>
              <a:defRPr sz="1600" b="0" i="0" kern="1200" baseline="0">
                <a:solidFill>
                  <a:srgbClr val="509E2F"/>
                </a:solidFill>
                <a:latin typeface="Orgon Slab Light"/>
                <a:ea typeface="+mn-ea"/>
                <a:cs typeface="Orgon Slab Light"/>
              </a:defRPr>
            </a:lvl4pPr>
            <a:lvl5pPr marL="2057400" indent="-228600" algn="l" defTabSz="457200" rtl="0" eaLnBrk="1" latinLnBrk="0" hangingPunct="1">
              <a:spcBef>
                <a:spcPct val="20000"/>
              </a:spcBef>
              <a:buFont typeface="Lucida Grande"/>
              <a:buChar char="&gt;"/>
              <a:defRPr sz="1400" b="0" i="0" kern="1200" baseline="0">
                <a:solidFill>
                  <a:srgbClr val="509E2F"/>
                </a:solidFill>
                <a:latin typeface="Orgon Slab Light"/>
                <a:ea typeface="+mn-ea"/>
                <a:cs typeface="Orgon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7175" indent="-257175" defTabSz="342900"/>
            <a:r>
              <a:rPr lang="en-US" sz="1500" dirty="0"/>
              <a:t>UM System Office of General Council interpretation of CRR 310.015.B.1.c: </a:t>
            </a:r>
          </a:p>
          <a:p>
            <a:pPr marL="257175" indent="-257175" defTabSz="342900"/>
            <a:endParaRPr lang="en-US" sz="1500" dirty="0"/>
          </a:p>
          <a:p>
            <a:pPr marL="0" indent="0" defTabSz="342900">
              <a:buNone/>
            </a:pPr>
            <a:r>
              <a:rPr lang="en-US" sz="1500" i="1" dirty="0"/>
              <a:t>The first sentence in question states:  “One unsatisfactory evaluation in either teaching or research (or any major area of assignment) will result in an overall unsatisfactory evaluation.”  By the plain terms of this provision, if a faculty member is rated as unsatisfactory in teaching or research, then an overall unsatisfactory rating must be assigned. </a:t>
            </a:r>
          </a:p>
          <a:p>
            <a:pPr marL="0" indent="0" defTabSz="342900">
              <a:buNone/>
            </a:pPr>
            <a:endParaRPr lang="en-US" sz="1500" i="1" dirty="0"/>
          </a:p>
          <a:p>
            <a:pPr marL="0" indent="0" defTabSz="342900">
              <a:buNone/>
            </a:pPr>
            <a:r>
              <a:rPr lang="en-US" sz="1500" i="1" dirty="0"/>
              <a:t>The next sentence reads:  “If the chair or evaluation committee has significant concerns about only one category, but determines that overall the faculty member has met the department standards, then the chair or committee may assign an overall satisfactory with warning and create an improvement plan to address the concern.”  By its terms, this language does not negate the message of the first sentence.  Nor would it be construed to negate the first sentence under normal legal principles for construing statutes and rules.  Rather, various parts of a rule are supposed to be construed so that they harmonize, rather than conflict.  In context and by its terms, the second sentence would apply only if a chair / eval committee has “significant concerns” about only one category (teaching, research or other major area of assignment), but those concerns are not so grave as to give rise to an unsatisfactory rating in that category.  In that instance, if the faculty member overall has met the standards, then an overall satisfactory can be given with warning and improvement plan.</a:t>
            </a:r>
            <a:endParaRPr lang="en-US" sz="600" b="1" i="1" u="sng" dirty="0"/>
          </a:p>
          <a:p>
            <a:pPr marL="257175" indent="-257175" defTabSz="342900"/>
            <a:endParaRPr lang="en-US" sz="600" dirty="0"/>
          </a:p>
        </p:txBody>
      </p:sp>
    </p:spTree>
    <p:extLst>
      <p:ext uri="{BB962C8B-B14F-4D97-AF65-F5344CB8AC3E}">
        <p14:creationId xmlns:p14="http://schemas.microsoft.com/office/powerpoint/2010/main" val="1645937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790" y="2686050"/>
            <a:ext cx="8197114" cy="3557587"/>
          </a:xfrm>
        </p:spPr>
        <p:txBody>
          <a:bodyPr/>
          <a:lstStyle/>
          <a:p>
            <a:pPr marL="171450" lvl="0" indent="-171450" defTabSz="685800">
              <a:lnSpc>
                <a:spcPct val="90000"/>
              </a:lnSpc>
              <a:spcBef>
                <a:spcPts val="750"/>
              </a:spcBef>
              <a:buFont typeface="Arial" panose="020B0604020202020204" pitchFamily="34" charset="0"/>
              <a:buChar char="•"/>
            </a:pPr>
            <a:r>
              <a:rPr lang="en-US" sz="2100" dirty="0">
                <a:solidFill>
                  <a:prstClr val="black"/>
                </a:solidFill>
                <a:latin typeface="Calibri" panose="020F0502020204030204"/>
                <a:cs typeface="+mn-cs"/>
              </a:rPr>
              <a:t>The same rules apply over virtual meetings as over in-person meetings</a:t>
            </a:r>
          </a:p>
          <a:p>
            <a:pPr marL="171450" lvl="0" indent="-171450" defTabSz="685800">
              <a:lnSpc>
                <a:spcPct val="90000"/>
              </a:lnSpc>
              <a:spcBef>
                <a:spcPts val="750"/>
              </a:spcBef>
              <a:buFont typeface="Arial" panose="020B0604020202020204" pitchFamily="34" charset="0"/>
              <a:buChar char="•"/>
            </a:pPr>
            <a:r>
              <a:rPr lang="en-US" sz="2100" dirty="0">
                <a:solidFill>
                  <a:prstClr val="black"/>
                </a:solidFill>
                <a:latin typeface="Calibri" panose="020F0502020204030204"/>
                <a:cs typeface="+mn-cs"/>
              </a:rPr>
              <a:t>Only Senators may debate motions</a:t>
            </a:r>
          </a:p>
          <a:p>
            <a:pPr marL="171450" lvl="0" indent="-171450" defTabSz="685800">
              <a:lnSpc>
                <a:spcPct val="90000"/>
              </a:lnSpc>
              <a:spcBef>
                <a:spcPts val="750"/>
              </a:spcBef>
              <a:buFont typeface="Arial" panose="020B0604020202020204" pitchFamily="34" charset="0"/>
              <a:buChar char="•"/>
            </a:pPr>
            <a:r>
              <a:rPr lang="en-US" sz="2100" dirty="0">
                <a:solidFill>
                  <a:prstClr val="black"/>
                </a:solidFill>
                <a:latin typeface="Calibri" panose="020F0502020204030204"/>
                <a:cs typeface="+mn-cs"/>
              </a:rPr>
              <a:t>Only Senators can vote</a:t>
            </a:r>
          </a:p>
          <a:p>
            <a:pPr marL="171450" lvl="0" indent="-171450" defTabSz="685800">
              <a:lnSpc>
                <a:spcPct val="90000"/>
              </a:lnSpc>
              <a:spcBef>
                <a:spcPts val="750"/>
              </a:spcBef>
              <a:buFont typeface="Arial" panose="020B0604020202020204" pitchFamily="34" charset="0"/>
              <a:buChar char="•"/>
            </a:pPr>
            <a:r>
              <a:rPr lang="en-US" sz="2100" dirty="0">
                <a:solidFill>
                  <a:prstClr val="black"/>
                </a:solidFill>
                <a:latin typeface="Calibri" panose="020F0502020204030204"/>
                <a:cs typeface="+mn-cs"/>
              </a:rPr>
              <a:t>If you are not a Senator, or a proxy, you cannot vote or debate </a:t>
            </a:r>
          </a:p>
          <a:p>
            <a:pPr marL="171450" lvl="0" indent="-171450" defTabSz="685800">
              <a:lnSpc>
                <a:spcPct val="90000"/>
              </a:lnSpc>
              <a:spcBef>
                <a:spcPts val="750"/>
              </a:spcBef>
              <a:buFont typeface="Arial" panose="020B0604020202020204" pitchFamily="34" charset="0"/>
              <a:buChar char="•"/>
            </a:pPr>
            <a:r>
              <a:rPr lang="en-US" sz="2100" dirty="0">
                <a:solidFill>
                  <a:prstClr val="black"/>
                </a:solidFill>
                <a:latin typeface="Calibri" panose="020F0502020204030204"/>
                <a:cs typeface="+mn-cs"/>
              </a:rPr>
              <a:t>Do not speak over someone, or out of order</a:t>
            </a:r>
          </a:p>
          <a:p>
            <a:pPr marL="514350" lvl="1" indent="-171450" defTabSz="685800">
              <a:lnSpc>
                <a:spcPct val="90000"/>
              </a:lnSpc>
              <a:spcBef>
                <a:spcPts val="375"/>
              </a:spcBef>
              <a:buFont typeface="Arial" panose="020B0604020202020204" pitchFamily="34" charset="0"/>
              <a:buChar char="•"/>
            </a:pPr>
            <a:r>
              <a:rPr lang="en-US" sz="1800" dirty="0">
                <a:solidFill>
                  <a:prstClr val="black"/>
                </a:solidFill>
                <a:latin typeface="Calibri" panose="020F0502020204030204"/>
                <a:cs typeface="+mn-cs"/>
              </a:rPr>
              <a:t>Raise your hand within the Zoom app</a:t>
            </a:r>
          </a:p>
          <a:p>
            <a:pPr marL="514350" lvl="1" indent="-171450" defTabSz="685800">
              <a:lnSpc>
                <a:spcPct val="90000"/>
              </a:lnSpc>
              <a:spcBef>
                <a:spcPts val="375"/>
              </a:spcBef>
              <a:buFont typeface="Arial" panose="020B0604020202020204" pitchFamily="34" charset="0"/>
              <a:buChar char="•"/>
            </a:pPr>
            <a:r>
              <a:rPr lang="en-US" sz="1800" dirty="0">
                <a:solidFill>
                  <a:prstClr val="black"/>
                </a:solidFill>
                <a:latin typeface="Calibri" panose="020F0502020204030204"/>
                <a:cs typeface="+mn-cs"/>
              </a:rPr>
              <a:t>The President will call on you and then you will have the floor</a:t>
            </a:r>
          </a:p>
          <a:p>
            <a:pPr marL="171450" lvl="0" indent="-171450" defTabSz="685800">
              <a:lnSpc>
                <a:spcPct val="90000"/>
              </a:lnSpc>
              <a:spcBef>
                <a:spcPts val="750"/>
              </a:spcBef>
              <a:buFont typeface="Arial" panose="020B0604020202020204" pitchFamily="34" charset="0"/>
              <a:buChar char="•"/>
            </a:pPr>
            <a:r>
              <a:rPr lang="en-US" sz="2100" dirty="0">
                <a:solidFill>
                  <a:prstClr val="black"/>
                </a:solidFill>
                <a:latin typeface="Calibri" panose="020F0502020204030204"/>
                <a:cs typeface="+mn-cs"/>
              </a:rPr>
              <a:t>Unless you have been recognized (been told you have the floor), you may not speak</a:t>
            </a:r>
          </a:p>
          <a:p>
            <a:pPr marL="6350" lvl="0" indent="-6350" defTabSz="685800">
              <a:buNone/>
            </a:pPr>
            <a:endParaRPr lang="en-US" sz="3600" dirty="0">
              <a:solidFill>
                <a:srgbClr val="003B49"/>
              </a:solidFill>
              <a:latin typeface="Orgon Slab" panose="02000503000000020004" pitchFamily="50" charset="0"/>
            </a:endParaRPr>
          </a:p>
        </p:txBody>
      </p:sp>
      <p:sp>
        <p:nvSpPr>
          <p:cNvPr id="4" name="Text Placeholder 3"/>
          <p:cNvSpPr>
            <a:spLocks noGrp="1"/>
          </p:cNvSpPr>
          <p:nvPr>
            <p:ph type="body" sz="quarter" idx="12"/>
          </p:nvPr>
        </p:nvSpPr>
        <p:spPr>
          <a:xfrm>
            <a:off x="510790" y="1911737"/>
            <a:ext cx="8184662" cy="585208"/>
          </a:xfrm>
        </p:spPr>
        <p:txBody>
          <a:bodyPr>
            <a:noAutofit/>
          </a:bodyPr>
          <a:lstStyle/>
          <a:p>
            <a:r>
              <a:rPr lang="en-US" sz="3600" dirty="0"/>
              <a:t>Meeting procedure</a:t>
            </a:r>
            <a:endParaRPr lang="en-US" sz="3600" dirty="0">
              <a:latin typeface="Orgon Slab" panose="02000503000000020004" pitchFamily="50" charset="0"/>
            </a:endParaRPr>
          </a:p>
        </p:txBody>
      </p:sp>
    </p:spTree>
    <p:extLst>
      <p:ext uri="{BB962C8B-B14F-4D97-AF65-F5344CB8AC3E}">
        <p14:creationId xmlns:p14="http://schemas.microsoft.com/office/powerpoint/2010/main" val="2709601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2502" y="922263"/>
            <a:ext cx="9118997" cy="462469"/>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342900">
              <a:defRPr/>
            </a:pPr>
            <a:r>
              <a:rPr lang="en-US" sz="2250" dirty="0"/>
              <a:t>Annual Faculty Performance Evaluation, cont.</a:t>
            </a:r>
          </a:p>
        </p:txBody>
      </p:sp>
      <p:sp>
        <p:nvSpPr>
          <p:cNvPr id="8" name="Text Placeholder 1"/>
          <p:cNvSpPr txBox="1">
            <a:spLocks/>
          </p:cNvSpPr>
          <p:nvPr/>
        </p:nvSpPr>
        <p:spPr>
          <a:xfrm>
            <a:off x="0" y="1282259"/>
            <a:ext cx="9015413" cy="3321074"/>
          </a:xfrm>
          <a:prstGeom prst="rect">
            <a:avLst/>
          </a:prstGeom>
        </p:spPr>
        <p:txBody>
          <a:bodyPr/>
          <a:lstStyle>
            <a:lvl1pPr marL="342900" indent="-342900" algn="l" defTabSz="457200" rtl="0" eaLnBrk="1" latinLnBrk="0" hangingPunct="1">
              <a:spcBef>
                <a:spcPct val="20000"/>
              </a:spcBef>
              <a:buFont typeface="Lucida Grande"/>
              <a:buChar char="&gt;"/>
              <a:defRPr sz="2400" b="0" i="0" kern="1200" baseline="0">
                <a:solidFill>
                  <a:srgbClr val="509E2F"/>
                </a:solidFill>
                <a:latin typeface="Orgon Slab Light"/>
                <a:ea typeface="+mn-ea"/>
                <a:cs typeface="Orgon Slab Light"/>
              </a:defRPr>
            </a:lvl1pPr>
            <a:lvl2pPr marL="742950" indent="-285750" algn="l" defTabSz="457200" rtl="0" eaLnBrk="1" latinLnBrk="0" hangingPunct="1">
              <a:spcBef>
                <a:spcPct val="20000"/>
              </a:spcBef>
              <a:buFont typeface="Arial"/>
              <a:buChar char="–"/>
              <a:defRPr sz="2000" b="0" i="0" kern="1200" baseline="0">
                <a:solidFill>
                  <a:srgbClr val="509E2F"/>
                </a:solidFill>
                <a:latin typeface="Orgon Slab Light"/>
                <a:ea typeface="+mn-ea"/>
                <a:cs typeface="Orgon Slab Light"/>
              </a:defRPr>
            </a:lvl2pPr>
            <a:lvl3pPr marL="1143000" indent="-228600" algn="l" defTabSz="457200" rtl="0" eaLnBrk="1" latinLnBrk="0" hangingPunct="1">
              <a:spcBef>
                <a:spcPct val="20000"/>
              </a:spcBef>
              <a:buSzPct val="100000"/>
              <a:buFont typeface="Lucida Grande"/>
              <a:buChar char="&gt;"/>
              <a:defRPr sz="1800" b="0" i="0" kern="1200" baseline="0">
                <a:solidFill>
                  <a:srgbClr val="509E2F"/>
                </a:solidFill>
                <a:latin typeface="Orgon Slab Light"/>
                <a:ea typeface="+mn-ea"/>
                <a:cs typeface="Orgon Slab Light"/>
              </a:defRPr>
            </a:lvl3pPr>
            <a:lvl4pPr marL="1600200" indent="-228600" algn="l" defTabSz="457200" rtl="0" eaLnBrk="1" latinLnBrk="0" hangingPunct="1">
              <a:spcBef>
                <a:spcPct val="20000"/>
              </a:spcBef>
              <a:buFont typeface="Arial"/>
              <a:buChar char="–"/>
              <a:defRPr sz="1600" b="0" i="0" kern="1200" baseline="0">
                <a:solidFill>
                  <a:srgbClr val="509E2F"/>
                </a:solidFill>
                <a:latin typeface="Orgon Slab Light"/>
                <a:ea typeface="+mn-ea"/>
                <a:cs typeface="Orgon Slab Light"/>
              </a:defRPr>
            </a:lvl4pPr>
            <a:lvl5pPr marL="2057400" indent="-228600" algn="l" defTabSz="457200" rtl="0" eaLnBrk="1" latinLnBrk="0" hangingPunct="1">
              <a:spcBef>
                <a:spcPct val="20000"/>
              </a:spcBef>
              <a:buFont typeface="Lucida Grande"/>
              <a:buChar char="&gt;"/>
              <a:defRPr sz="1400" b="0" i="0" kern="1200" baseline="0">
                <a:solidFill>
                  <a:srgbClr val="509E2F"/>
                </a:solidFill>
                <a:latin typeface="Orgon Slab Light"/>
                <a:ea typeface="+mn-ea"/>
                <a:cs typeface="Orgon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7175" indent="-257175" defTabSz="342900"/>
            <a:r>
              <a:rPr lang="en-US" sz="1500" dirty="0"/>
              <a:t>UM System Office of Academic Affairs interpretation of CRR 310.015.B.1.c: </a:t>
            </a:r>
          </a:p>
          <a:p>
            <a:pPr marL="0" indent="0" defTabSz="342900">
              <a:buNone/>
            </a:pPr>
            <a:endParaRPr lang="en-US" sz="1500" dirty="0"/>
          </a:p>
          <a:p>
            <a:pPr marL="0" indent="0" defTabSz="342900">
              <a:spcBef>
                <a:spcPts val="0"/>
              </a:spcBef>
              <a:buNone/>
            </a:pPr>
            <a:r>
              <a:rPr lang="en-US" sz="1800" i="1" dirty="0">
                <a:latin typeface="Calibri" panose="020F0502020204030204" pitchFamily="34" charset="0"/>
                <a:ea typeface="Calibri" panose="020F0502020204030204" pitchFamily="34" charset="0"/>
              </a:rPr>
              <a:t>So the provision as a whole would be interpreted as follows:</a:t>
            </a:r>
            <a:endParaRPr lang="en-US" sz="1800" dirty="0">
              <a:latin typeface="Arial" panose="020B0604020202020204" pitchFamily="34" charset="0"/>
              <a:ea typeface="Calibri" panose="020F0502020204030204" pitchFamily="34" charset="0"/>
            </a:endParaRPr>
          </a:p>
          <a:p>
            <a:pPr marL="0" indent="0" defTabSz="342900">
              <a:spcBef>
                <a:spcPts val="0"/>
              </a:spcBef>
              <a:buNone/>
            </a:pPr>
            <a:endParaRPr lang="en-US" sz="1800" dirty="0">
              <a:latin typeface="Arial" panose="020B0604020202020204" pitchFamily="34" charset="0"/>
              <a:ea typeface="Calibri" panose="020F0502020204030204" pitchFamily="34" charset="0"/>
            </a:endParaRPr>
          </a:p>
          <a:p>
            <a:pPr marL="257175" indent="-257175" defTabSz="342900">
              <a:spcBef>
                <a:spcPts val="0"/>
              </a:spcBef>
              <a:buFont typeface="Symbol" panose="05050102010706020507" pitchFamily="18" charset="2"/>
              <a:buChar char=""/>
            </a:pPr>
            <a:r>
              <a:rPr lang="en-US" sz="1800" i="1" dirty="0">
                <a:latin typeface="Calibri" panose="020F0502020204030204" pitchFamily="34" charset="0"/>
                <a:ea typeface="Times New Roman" panose="02020603050405020304" pitchFamily="18" charset="0"/>
              </a:rPr>
              <a:t>Unsatisfactory in teaching, research or other major area of assignment:</a:t>
            </a:r>
            <a:endParaRPr lang="en-US" sz="1800" dirty="0">
              <a:latin typeface="Arial" panose="020B0604020202020204" pitchFamily="34" charset="0"/>
              <a:ea typeface="Calibri" panose="020F0502020204030204" pitchFamily="34" charset="0"/>
            </a:endParaRPr>
          </a:p>
          <a:p>
            <a:pPr marL="557213" lvl="1" indent="-214313" defTabSz="342900">
              <a:spcBef>
                <a:spcPts val="0"/>
              </a:spcBef>
              <a:buFont typeface="Wingdings" panose="05000000000000000000" pitchFamily="2" charset="2"/>
              <a:buChar char=""/>
            </a:pPr>
            <a:r>
              <a:rPr lang="en-US" sz="1500" i="1" dirty="0">
                <a:latin typeface="Calibri" panose="020F0502020204030204" pitchFamily="34" charset="0"/>
                <a:ea typeface="Times New Roman" panose="02020603050405020304" pitchFamily="18" charset="0"/>
              </a:rPr>
              <a:t>Must give overall unsatisfactory</a:t>
            </a:r>
            <a:endParaRPr lang="en-US" sz="1500" dirty="0">
              <a:latin typeface="Arial" panose="020B0604020202020204" pitchFamily="34" charset="0"/>
              <a:ea typeface="Calibri" panose="020F0502020204030204" pitchFamily="34" charset="0"/>
            </a:endParaRPr>
          </a:p>
          <a:p>
            <a:pPr marL="257175" indent="-257175" defTabSz="342900">
              <a:spcBef>
                <a:spcPts val="0"/>
              </a:spcBef>
              <a:buFont typeface="Symbol" panose="05050102010706020507" pitchFamily="18" charset="2"/>
              <a:buChar char=""/>
            </a:pPr>
            <a:r>
              <a:rPr lang="en-US" sz="1800" i="1" dirty="0">
                <a:latin typeface="Calibri" panose="020F0502020204030204" pitchFamily="34" charset="0"/>
                <a:ea typeface="Times New Roman" panose="02020603050405020304" pitchFamily="18" charset="0"/>
              </a:rPr>
              <a:t>Significant concerns about one category (teaching, research or other major area of assignment), but not sufficiently bad to be unsatisfactory in that category and overall is satisfactory</a:t>
            </a:r>
            <a:endParaRPr lang="en-US" sz="1800" dirty="0">
              <a:latin typeface="Arial" panose="020B0604020202020204" pitchFamily="34" charset="0"/>
              <a:ea typeface="Calibri" panose="020F0502020204030204" pitchFamily="34" charset="0"/>
            </a:endParaRPr>
          </a:p>
          <a:p>
            <a:pPr marL="557213" lvl="1" indent="-214313" defTabSz="342900">
              <a:spcBef>
                <a:spcPts val="0"/>
              </a:spcBef>
              <a:buFont typeface="Wingdings" panose="05000000000000000000" pitchFamily="2" charset="2"/>
              <a:buChar char=""/>
            </a:pPr>
            <a:r>
              <a:rPr lang="en-US" sz="1500" i="1" dirty="0">
                <a:latin typeface="Calibri" panose="020F0502020204030204" pitchFamily="34" charset="0"/>
                <a:ea typeface="Times New Roman" panose="02020603050405020304" pitchFamily="18" charset="0"/>
              </a:rPr>
              <a:t>May give overall satisfactory with warning and improvement plan</a:t>
            </a:r>
            <a:endParaRPr lang="en-US" sz="1500" dirty="0">
              <a:latin typeface="Arial" panose="020B0604020202020204" pitchFamily="34" charset="0"/>
              <a:ea typeface="Calibri" panose="020F0502020204030204" pitchFamily="34" charset="0"/>
            </a:endParaRPr>
          </a:p>
          <a:p>
            <a:pPr marL="257175" indent="-257175" defTabSz="342900"/>
            <a:endParaRPr lang="en-US" sz="600" dirty="0"/>
          </a:p>
        </p:txBody>
      </p:sp>
    </p:spTree>
    <p:extLst>
      <p:ext uri="{BB962C8B-B14F-4D97-AF65-F5344CB8AC3E}">
        <p14:creationId xmlns:p14="http://schemas.microsoft.com/office/powerpoint/2010/main" val="2826265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2502" y="922263"/>
            <a:ext cx="9118997" cy="462469"/>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342900">
              <a:defRPr/>
            </a:pPr>
            <a:r>
              <a:rPr lang="en-US" sz="2250" dirty="0"/>
              <a:t>Annual Faculty Performance Evaluation, cont.</a:t>
            </a:r>
          </a:p>
        </p:txBody>
      </p:sp>
      <p:sp>
        <p:nvSpPr>
          <p:cNvPr id="8" name="Text Placeholder 1"/>
          <p:cNvSpPr txBox="1">
            <a:spLocks/>
          </p:cNvSpPr>
          <p:nvPr/>
        </p:nvSpPr>
        <p:spPr>
          <a:xfrm>
            <a:off x="0" y="1503715"/>
            <a:ext cx="9015413" cy="3321074"/>
          </a:xfrm>
          <a:prstGeom prst="rect">
            <a:avLst/>
          </a:prstGeom>
        </p:spPr>
        <p:txBody>
          <a:bodyPr/>
          <a:lstStyle>
            <a:lvl1pPr marL="342900" indent="-342900" algn="l" defTabSz="457200" rtl="0" eaLnBrk="1" latinLnBrk="0" hangingPunct="1">
              <a:spcBef>
                <a:spcPct val="20000"/>
              </a:spcBef>
              <a:buFont typeface="Lucida Grande"/>
              <a:buChar char="&gt;"/>
              <a:defRPr sz="2400" b="0" i="0" kern="1200" baseline="0">
                <a:solidFill>
                  <a:srgbClr val="509E2F"/>
                </a:solidFill>
                <a:latin typeface="Orgon Slab Light"/>
                <a:ea typeface="+mn-ea"/>
                <a:cs typeface="Orgon Slab Light"/>
              </a:defRPr>
            </a:lvl1pPr>
            <a:lvl2pPr marL="742950" indent="-285750" algn="l" defTabSz="457200" rtl="0" eaLnBrk="1" latinLnBrk="0" hangingPunct="1">
              <a:spcBef>
                <a:spcPct val="20000"/>
              </a:spcBef>
              <a:buFont typeface="Arial"/>
              <a:buChar char="–"/>
              <a:defRPr sz="2000" b="0" i="0" kern="1200" baseline="0">
                <a:solidFill>
                  <a:srgbClr val="509E2F"/>
                </a:solidFill>
                <a:latin typeface="Orgon Slab Light"/>
                <a:ea typeface="+mn-ea"/>
                <a:cs typeface="Orgon Slab Light"/>
              </a:defRPr>
            </a:lvl2pPr>
            <a:lvl3pPr marL="1143000" indent="-228600" algn="l" defTabSz="457200" rtl="0" eaLnBrk="1" latinLnBrk="0" hangingPunct="1">
              <a:spcBef>
                <a:spcPct val="20000"/>
              </a:spcBef>
              <a:buSzPct val="100000"/>
              <a:buFont typeface="Lucida Grande"/>
              <a:buChar char="&gt;"/>
              <a:defRPr sz="1800" b="0" i="0" kern="1200" baseline="0">
                <a:solidFill>
                  <a:srgbClr val="509E2F"/>
                </a:solidFill>
                <a:latin typeface="Orgon Slab Light"/>
                <a:ea typeface="+mn-ea"/>
                <a:cs typeface="Orgon Slab Light"/>
              </a:defRPr>
            </a:lvl3pPr>
            <a:lvl4pPr marL="1600200" indent="-228600" algn="l" defTabSz="457200" rtl="0" eaLnBrk="1" latinLnBrk="0" hangingPunct="1">
              <a:spcBef>
                <a:spcPct val="20000"/>
              </a:spcBef>
              <a:buFont typeface="Arial"/>
              <a:buChar char="–"/>
              <a:defRPr sz="1600" b="0" i="0" kern="1200" baseline="0">
                <a:solidFill>
                  <a:srgbClr val="509E2F"/>
                </a:solidFill>
                <a:latin typeface="Orgon Slab Light"/>
                <a:ea typeface="+mn-ea"/>
                <a:cs typeface="Orgon Slab Light"/>
              </a:defRPr>
            </a:lvl4pPr>
            <a:lvl5pPr marL="2057400" indent="-228600" algn="l" defTabSz="457200" rtl="0" eaLnBrk="1" latinLnBrk="0" hangingPunct="1">
              <a:spcBef>
                <a:spcPct val="20000"/>
              </a:spcBef>
              <a:buFont typeface="Lucida Grande"/>
              <a:buChar char="&gt;"/>
              <a:defRPr sz="1400" b="0" i="0" kern="1200" baseline="0">
                <a:solidFill>
                  <a:srgbClr val="509E2F"/>
                </a:solidFill>
                <a:latin typeface="Orgon Slab Light"/>
                <a:ea typeface="+mn-ea"/>
                <a:cs typeface="Orgon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7175" indent="-257175" defTabSz="342900"/>
            <a:r>
              <a:rPr lang="en-US" sz="1500" dirty="0"/>
              <a:t>UM System Office of Academic Affairs interpretation of CRR 310.015.B.1.c is similar to that of the UM System Office of General Council. The language is meant to give chairs the latitude to acknowledge satisfactory, but weak, performance in an area, work with the faculty member to create a plan to improve performance in that area, and assign an overall satisfactory performance rating.</a:t>
            </a:r>
          </a:p>
          <a:p>
            <a:pPr marL="0" indent="0" defTabSz="342900">
              <a:buNone/>
            </a:pPr>
            <a:endParaRPr lang="en-US" sz="1500" dirty="0"/>
          </a:p>
          <a:p>
            <a:pPr marL="257175" indent="-257175" defTabSz="342900"/>
            <a:r>
              <a:rPr lang="en-US" sz="1500" dirty="0"/>
              <a:t>Otherwise, if the chair assigned an overall satisfactory rating coupled with an unsatisfactory rating in teaching or research, then a 5yr post-tenure review could be positive even if a faculty member had been rated as unsatisfactory in teaching or research for 5 consecutive years. This is because CRR 310.015 says that 5 overall satisfactory annual reviews defaults to a satisfactory 5yr post-tenure review rating.</a:t>
            </a:r>
          </a:p>
          <a:p>
            <a:pPr marL="257175" indent="-257175" defTabSz="342900"/>
            <a:endParaRPr lang="en-US" sz="1500" dirty="0"/>
          </a:p>
          <a:p>
            <a:pPr marL="257175" indent="-257175" defTabSz="342900"/>
            <a:r>
              <a:rPr lang="en-US" sz="1500" dirty="0"/>
              <a:t>Provosts and IFC agreed in AY2016-17 that this possibility (i.e., a positive 5-yr post tenure review despite unsatisfactory performance in teaching or research for 5 straight years) was unacceptable.</a:t>
            </a:r>
          </a:p>
          <a:p>
            <a:pPr marL="257175" indent="-257175" defTabSz="342900"/>
            <a:endParaRPr lang="en-US" sz="1500" dirty="0"/>
          </a:p>
          <a:p>
            <a:pPr marL="257175" indent="-257175" defTabSz="342900"/>
            <a:r>
              <a:rPr lang="en-US" sz="1500" dirty="0"/>
              <a:t>S&amp;T Faculty Senate voted to support this change to CRR 310.015 on January 26, 2017.</a:t>
            </a:r>
          </a:p>
        </p:txBody>
      </p:sp>
    </p:spTree>
    <p:extLst>
      <p:ext uri="{BB962C8B-B14F-4D97-AF65-F5344CB8AC3E}">
        <p14:creationId xmlns:p14="http://schemas.microsoft.com/office/powerpoint/2010/main" val="2843828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2502" y="922263"/>
            <a:ext cx="9118997" cy="462469"/>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342900">
              <a:defRPr/>
            </a:pPr>
            <a:r>
              <a:rPr lang="en-US" sz="2250" dirty="0"/>
              <a:t>Annual Faculty Performance Evaluation, cont.</a:t>
            </a:r>
          </a:p>
        </p:txBody>
      </p:sp>
      <p:sp>
        <p:nvSpPr>
          <p:cNvPr id="8" name="Text Placeholder 1"/>
          <p:cNvSpPr txBox="1">
            <a:spLocks/>
          </p:cNvSpPr>
          <p:nvPr/>
        </p:nvSpPr>
        <p:spPr>
          <a:xfrm>
            <a:off x="0" y="1384732"/>
            <a:ext cx="9015413" cy="3321074"/>
          </a:xfrm>
          <a:prstGeom prst="rect">
            <a:avLst/>
          </a:prstGeom>
        </p:spPr>
        <p:txBody>
          <a:bodyPr/>
          <a:lstStyle>
            <a:lvl1pPr marL="342900" indent="-342900" algn="l" defTabSz="457200" rtl="0" eaLnBrk="1" latinLnBrk="0" hangingPunct="1">
              <a:spcBef>
                <a:spcPct val="20000"/>
              </a:spcBef>
              <a:buFont typeface="Lucida Grande"/>
              <a:buChar char="&gt;"/>
              <a:defRPr sz="2400" b="0" i="0" kern="1200" baseline="0">
                <a:solidFill>
                  <a:srgbClr val="509E2F"/>
                </a:solidFill>
                <a:latin typeface="Orgon Slab Light"/>
                <a:ea typeface="+mn-ea"/>
                <a:cs typeface="Orgon Slab Light"/>
              </a:defRPr>
            </a:lvl1pPr>
            <a:lvl2pPr marL="742950" indent="-285750" algn="l" defTabSz="457200" rtl="0" eaLnBrk="1" latinLnBrk="0" hangingPunct="1">
              <a:spcBef>
                <a:spcPct val="20000"/>
              </a:spcBef>
              <a:buFont typeface="Arial"/>
              <a:buChar char="–"/>
              <a:defRPr sz="2000" b="0" i="0" kern="1200" baseline="0">
                <a:solidFill>
                  <a:srgbClr val="509E2F"/>
                </a:solidFill>
                <a:latin typeface="Orgon Slab Light"/>
                <a:ea typeface="+mn-ea"/>
                <a:cs typeface="Orgon Slab Light"/>
              </a:defRPr>
            </a:lvl2pPr>
            <a:lvl3pPr marL="1143000" indent="-228600" algn="l" defTabSz="457200" rtl="0" eaLnBrk="1" latinLnBrk="0" hangingPunct="1">
              <a:spcBef>
                <a:spcPct val="20000"/>
              </a:spcBef>
              <a:buSzPct val="100000"/>
              <a:buFont typeface="Lucida Grande"/>
              <a:buChar char="&gt;"/>
              <a:defRPr sz="1800" b="0" i="0" kern="1200" baseline="0">
                <a:solidFill>
                  <a:srgbClr val="509E2F"/>
                </a:solidFill>
                <a:latin typeface="Orgon Slab Light"/>
                <a:ea typeface="+mn-ea"/>
                <a:cs typeface="Orgon Slab Light"/>
              </a:defRPr>
            </a:lvl3pPr>
            <a:lvl4pPr marL="1600200" indent="-228600" algn="l" defTabSz="457200" rtl="0" eaLnBrk="1" latinLnBrk="0" hangingPunct="1">
              <a:spcBef>
                <a:spcPct val="20000"/>
              </a:spcBef>
              <a:buFont typeface="Arial"/>
              <a:buChar char="–"/>
              <a:defRPr sz="1600" b="0" i="0" kern="1200" baseline="0">
                <a:solidFill>
                  <a:srgbClr val="509E2F"/>
                </a:solidFill>
                <a:latin typeface="Orgon Slab Light"/>
                <a:ea typeface="+mn-ea"/>
                <a:cs typeface="Orgon Slab Light"/>
              </a:defRPr>
            </a:lvl4pPr>
            <a:lvl5pPr marL="2057400" indent="-228600" algn="l" defTabSz="457200" rtl="0" eaLnBrk="1" latinLnBrk="0" hangingPunct="1">
              <a:spcBef>
                <a:spcPct val="20000"/>
              </a:spcBef>
              <a:buFont typeface="Lucida Grande"/>
              <a:buChar char="&gt;"/>
              <a:defRPr sz="1400" b="0" i="0" kern="1200" baseline="0">
                <a:solidFill>
                  <a:srgbClr val="509E2F"/>
                </a:solidFill>
                <a:latin typeface="Orgon Slab Light"/>
                <a:ea typeface="+mn-ea"/>
                <a:cs typeface="Orgon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7175" indent="-257175" defTabSz="342900"/>
            <a:r>
              <a:rPr lang="en-US" sz="1800" dirty="0"/>
              <a:t>To summarize, the UM System Office of General Council, the Inter Faculty Council, the UM System Office of Academic Affairs, UM System university Provosts, and S&amp;T Faculty Senate together agree that the intent of that passage in CRR 310.015 is that assignment of an unsatisfactory rating in teaching or research or other major area of assignment requires assignment of an overall unsatisfactory rating.</a:t>
            </a:r>
            <a:endParaRPr lang="en-US" sz="900" dirty="0"/>
          </a:p>
          <a:p>
            <a:pPr marL="257175" indent="-257175" defTabSz="342900"/>
            <a:endParaRPr lang="en-US" sz="900" dirty="0"/>
          </a:p>
          <a:p>
            <a:pPr marL="257175" indent="-257175" defTabSz="342900"/>
            <a:r>
              <a:rPr lang="en-US" sz="1800" dirty="0"/>
              <a:t>However, IF there are major concerns within one area, but performance just meets the standard of satisfactory performance on that area, AND performance is satisfactory in the other areas, THEN the chair or committee may assign an overall satisfactory rating with warning and create an improvement plan to address the concern. The improvement plan will specify both the standards that the faculty member will achieve and the support that the department and/or other units will provide to the faculty member to achieve satisfactory performance.</a:t>
            </a:r>
            <a:endParaRPr lang="en-US" sz="900" dirty="0"/>
          </a:p>
          <a:p>
            <a:pPr marL="257175" indent="-257175" defTabSz="342900"/>
            <a:endParaRPr lang="en-US" sz="900" dirty="0"/>
          </a:p>
          <a:p>
            <a:pPr marL="257175" indent="-257175" defTabSz="342900"/>
            <a:r>
              <a:rPr lang="en-US" sz="1800" b="1" u="sng" dirty="0"/>
              <a:t>This is the approach that S&amp;T’s department chairs are expected, and have been instructed, to use.</a:t>
            </a:r>
            <a:endParaRPr lang="en-US" sz="1800" u="sng" dirty="0"/>
          </a:p>
          <a:p>
            <a:pPr marL="257175" indent="-257175" defTabSz="342900"/>
            <a:endParaRPr lang="en-US" sz="1500" dirty="0"/>
          </a:p>
        </p:txBody>
      </p:sp>
    </p:spTree>
    <p:extLst>
      <p:ext uri="{BB962C8B-B14F-4D97-AF65-F5344CB8AC3E}">
        <p14:creationId xmlns:p14="http://schemas.microsoft.com/office/powerpoint/2010/main" val="2972987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2193" y="5073946"/>
            <a:ext cx="926805" cy="926805"/>
          </a:xfrm>
          <a:prstGeom prst="rect">
            <a:avLst/>
          </a:prstGeom>
        </p:spPr>
      </p:pic>
      <p:sp>
        <p:nvSpPr>
          <p:cNvPr id="5" name="Text Placeholder 2"/>
          <p:cNvSpPr txBox="1">
            <a:spLocks/>
          </p:cNvSpPr>
          <p:nvPr/>
        </p:nvSpPr>
        <p:spPr>
          <a:xfrm>
            <a:off x="2581038" y="1064278"/>
            <a:ext cx="3981925" cy="462469"/>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342900">
              <a:defRPr/>
            </a:pPr>
            <a:r>
              <a:rPr lang="en-US" sz="2250" dirty="0"/>
              <a:t>Questions?</a:t>
            </a:r>
          </a:p>
        </p:txBody>
      </p:sp>
      <p:pic>
        <p:nvPicPr>
          <p:cNvPr id="4" name="Picture 3">
            <a:extLst>
              <a:ext uri="{FF2B5EF4-FFF2-40B4-BE49-F238E27FC236}">
                <a16:creationId xmlns:a16="http://schemas.microsoft.com/office/drawing/2014/main" id="{C586F1B7-8289-4801-A829-2420A175CF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291" y="1398779"/>
            <a:ext cx="3495416" cy="4473384"/>
          </a:xfrm>
          <a:prstGeom prst="rect">
            <a:avLst/>
          </a:prstGeom>
        </p:spPr>
      </p:pic>
      <p:sp>
        <p:nvSpPr>
          <p:cNvPr id="8" name="Rectangle 7">
            <a:extLst>
              <a:ext uri="{FF2B5EF4-FFF2-40B4-BE49-F238E27FC236}">
                <a16:creationId xmlns:a16="http://schemas.microsoft.com/office/drawing/2014/main" id="{91AE2E38-A5AD-4931-97C2-112A9787B4D2}"/>
              </a:ext>
            </a:extLst>
          </p:cNvPr>
          <p:cNvSpPr/>
          <p:nvPr/>
        </p:nvSpPr>
        <p:spPr>
          <a:xfrm>
            <a:off x="4406731" y="5595163"/>
            <a:ext cx="1957139" cy="300082"/>
          </a:xfrm>
          <a:prstGeom prst="rect">
            <a:avLst/>
          </a:prstGeom>
        </p:spPr>
        <p:txBody>
          <a:bodyPr wrap="none">
            <a:spAutoFit/>
          </a:bodyPr>
          <a:lstStyle/>
          <a:p>
            <a:pPr defTabSz="685800"/>
            <a:r>
              <a:rPr lang="en-US" sz="1350" dirty="0">
                <a:solidFill>
                  <a:prstClr val="white"/>
                </a:solidFill>
                <a:latin typeface="Calibri" panose="020F0502020204030204"/>
              </a:rPr>
              <a:t>Hubble Telescope / NASA</a:t>
            </a:r>
          </a:p>
        </p:txBody>
      </p:sp>
    </p:spTree>
    <p:extLst>
      <p:ext uri="{BB962C8B-B14F-4D97-AF65-F5344CB8AC3E}">
        <p14:creationId xmlns:p14="http://schemas.microsoft.com/office/powerpoint/2010/main" val="774393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VII. Reports of Standing Committees</a:t>
            </a:r>
          </a:p>
          <a:p>
            <a:pPr marL="0" indent="0" defTabSz="685800">
              <a:buNone/>
            </a:pPr>
            <a:r>
              <a:rPr lang="en-US" sz="3600" dirty="0"/>
              <a:t>	</a:t>
            </a:r>
            <a:r>
              <a:rPr lang="en-US" sz="3600" dirty="0">
                <a:solidFill>
                  <a:srgbClr val="003B49"/>
                </a:solidFill>
                <a:latin typeface="Orgon Slab" panose="02000503000000020004" pitchFamily="50" charset="0"/>
              </a:rPr>
              <a:t>A.	Curricula</a:t>
            </a:r>
            <a:br>
              <a:rPr lang="en-US" sz="3600" dirty="0">
                <a:solidFill>
                  <a:srgbClr val="003B49"/>
                </a:solidFill>
                <a:latin typeface="Orgon Slab" panose="02000503000000020004" pitchFamily="50" charset="0"/>
              </a:rPr>
            </a:br>
            <a:r>
              <a:rPr lang="en-US" sz="3600" dirty="0">
                <a:solidFill>
                  <a:srgbClr val="003B49"/>
                </a:solidFill>
                <a:latin typeface="Orgon Slab" panose="02000503000000020004" pitchFamily="50" charset="0"/>
              </a:rPr>
              <a:t>		S. Raper</a:t>
            </a:r>
          </a:p>
          <a:p>
            <a:pPr marL="0" indent="0" defTabSz="685800">
              <a:buNone/>
            </a:pPr>
            <a:r>
              <a:rPr lang="en-US" sz="3600" dirty="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1656760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5" name="TextBox 4">
            <a:extLst>
              <a:ext uri="{FF2B5EF4-FFF2-40B4-BE49-F238E27FC236}">
                <a16:creationId xmlns:a16="http://schemas.microsoft.com/office/drawing/2014/main" id="{06C3315F-9967-456E-8C9A-C46355C10412}"/>
              </a:ext>
            </a:extLst>
          </p:cNvPr>
          <p:cNvSpPr txBox="1"/>
          <p:nvPr/>
        </p:nvSpPr>
        <p:spPr>
          <a:xfrm>
            <a:off x="568754" y="1859280"/>
            <a:ext cx="8006491" cy="42165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33006F"/>
                </a:solidFill>
                <a:effectLst/>
                <a:uLnTx/>
                <a:uFillTx/>
                <a:latin typeface="Calibri"/>
                <a:ea typeface="+mn-ea"/>
                <a:cs typeface="+mn-cs"/>
              </a:rPr>
              <a:t>CCC Meetings</a:t>
            </a:r>
            <a:br>
              <a:rPr kumimoji="0" lang="en-US" sz="3600" b="0" i="0" u="none" strike="noStrike" kern="1200" cap="none" spc="0" normalizeH="0" baseline="0" noProof="0" dirty="0">
                <a:ln>
                  <a:noFill/>
                </a:ln>
                <a:solidFill>
                  <a:srgbClr val="33006F"/>
                </a:solidFill>
                <a:effectLst/>
                <a:uLnTx/>
                <a:uFillTx/>
                <a:latin typeface="Calibri"/>
                <a:ea typeface="+mn-ea"/>
                <a:cs typeface="+mn-cs"/>
              </a:rPr>
            </a:br>
            <a:r>
              <a:rPr kumimoji="0" lang="en-US" sz="3600" b="0" i="0" u="none" strike="noStrike" kern="1200" cap="none" spc="0" normalizeH="0" baseline="0" noProof="0" dirty="0">
                <a:ln>
                  <a:noFill/>
                </a:ln>
                <a:solidFill>
                  <a:srgbClr val="33006F"/>
                </a:solidFill>
                <a:effectLst/>
                <a:uLnTx/>
                <a:uFillTx/>
                <a:latin typeface="Calibri"/>
                <a:ea typeface="+mn-ea"/>
                <a:cs typeface="+mn-cs"/>
              </a:rPr>
              <a:t>	</a:t>
            </a:r>
            <a:r>
              <a:rPr kumimoji="0" lang="en-US" sz="3200" b="0" i="0" u="none" strike="noStrike" kern="1200" cap="none" spc="0" normalizeH="0" baseline="0" noProof="0" dirty="0">
                <a:ln>
                  <a:noFill/>
                </a:ln>
                <a:solidFill>
                  <a:srgbClr val="33006F"/>
                </a:solidFill>
                <a:effectLst/>
                <a:uLnTx/>
                <a:uFillTx/>
                <a:latin typeface="Calibri"/>
                <a:ea typeface="+mn-ea"/>
                <a:cs typeface="+mn-cs"/>
              </a:rPr>
              <a:t>	-13 March</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006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33006F"/>
                </a:solidFill>
                <a:effectLst/>
                <a:uLnTx/>
                <a:uFillTx/>
                <a:latin typeface="Calibri"/>
                <a:ea typeface="+mn-ea"/>
                <a:cs typeface="+mn-cs"/>
              </a:rPr>
              <a:t>Total Committee Activity</a:t>
            </a:r>
          </a:p>
          <a:p>
            <a:pPr marL="742950" marR="0" lvl="1" indent="-285750" algn="l" defTabSz="4572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a:ln>
                  <a:noFill/>
                </a:ln>
                <a:solidFill>
                  <a:srgbClr val="33006F"/>
                </a:solidFill>
                <a:effectLst/>
                <a:uLnTx/>
                <a:uFillTx/>
                <a:latin typeface="Calibri"/>
                <a:ea typeface="+mn-ea"/>
                <a:cs typeface="+mn-cs"/>
              </a:rPr>
              <a:t>43 Course Change Requests (CC Forms)</a:t>
            </a:r>
          </a:p>
          <a:p>
            <a:pPr marL="742950" marR="0" lvl="1" indent="-285750" algn="l" defTabSz="4572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a:ln>
                  <a:noFill/>
                </a:ln>
                <a:solidFill>
                  <a:srgbClr val="33006F"/>
                </a:solidFill>
                <a:effectLst/>
                <a:uLnTx/>
                <a:uFillTx/>
                <a:latin typeface="Calibri"/>
                <a:ea typeface="+mn-ea"/>
                <a:cs typeface="+mn-cs"/>
              </a:rPr>
              <a:t>8 Program Change Form (PC Forms)</a:t>
            </a:r>
          </a:p>
          <a:p>
            <a:pPr marL="742950" marR="0" lvl="1" indent="-285750" algn="l" defTabSz="4572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a:ln>
                  <a:noFill/>
                </a:ln>
                <a:solidFill>
                  <a:srgbClr val="33006F"/>
                </a:solidFill>
                <a:effectLst/>
                <a:uLnTx/>
                <a:uFillTx/>
                <a:latin typeface="Calibri"/>
                <a:ea typeface="+mn-ea"/>
                <a:cs typeface="+mn-cs"/>
              </a:rPr>
              <a:t>8 Experimental Course Requests (EC Forms)</a:t>
            </a:r>
          </a:p>
        </p:txBody>
      </p:sp>
      <p:sp>
        <p:nvSpPr>
          <p:cNvPr id="6" name="TextBox 5">
            <a:extLst>
              <a:ext uri="{FF2B5EF4-FFF2-40B4-BE49-F238E27FC236}">
                <a16:creationId xmlns:a16="http://schemas.microsoft.com/office/drawing/2014/main" id="{A8FA7E8F-CEE5-4015-83D0-2AA09E36D79A}"/>
              </a:ext>
            </a:extLst>
          </p:cNvPr>
          <p:cNvSpPr txBox="1"/>
          <p:nvPr/>
        </p:nvSpPr>
        <p:spPr>
          <a:xfrm>
            <a:off x="5120640" y="355600"/>
            <a:ext cx="37287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Campus Curricula Committee Report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29 April 2021</a:t>
            </a:r>
          </a:p>
        </p:txBody>
      </p:sp>
    </p:spTree>
    <p:extLst>
      <p:ext uri="{BB962C8B-B14F-4D97-AF65-F5344CB8AC3E}">
        <p14:creationId xmlns:p14="http://schemas.microsoft.com/office/powerpoint/2010/main" val="614069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2E6BE61-1AD9-4A49-83B6-0CC317AA675C}"/>
              </a:ext>
            </a:extLst>
          </p:cNvPr>
          <p:cNvSpPr/>
          <p:nvPr/>
        </p:nvSpPr>
        <p:spPr>
          <a:xfrm>
            <a:off x="127591" y="1951672"/>
            <a:ext cx="8931350" cy="515416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Course Changes (CC) Requested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3006F"/>
              </a:solidFill>
              <a:effectLst/>
              <a:uLnTx/>
              <a:uFillTx/>
              <a:latin typeface="Calibri"/>
              <a:ea typeface="+mn-ea"/>
              <a:cs typeface="+mn-cs"/>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942.6	ARCH ENG 4800 : Principles of HVAC I</a:t>
            </a:r>
            <a:endParaRPr kumimoji="0" lang="en-US" sz="16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437.4	BIO SCI 1213 : Principles of Biology</a:t>
            </a:r>
            <a:endParaRPr kumimoji="0" lang="en-US" sz="16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1399.1	BIO SCI 5313 : Pathogenic Microbiology</a:t>
            </a:r>
            <a:endParaRPr kumimoji="0" lang="en-US" sz="16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2618.1	CER ENG 4310 : Ceramic Processing</a:t>
            </a:r>
            <a:endParaRPr kumimoji="0" lang="en-US" sz="16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1801.6	CHEM ENG 3100 : Chemical Engineering Fluid Flow</a:t>
            </a:r>
            <a:endParaRPr kumimoji="0" lang="en-US" sz="16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2306.6	CHEM ENG 3110 : Chemical Engineering Heat Transfer</a:t>
            </a:r>
            <a:endParaRPr kumimoji="0" lang="en-US" sz="16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4279.25	CHEM ENG 3111 : Numerical Computing in Chemical and Biochemical 					Engineering</a:t>
            </a:r>
            <a:endParaRPr kumimoji="0" lang="en-US" sz="16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2310.5	CHEM ENG 3130 : Staged Mass Transfer</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1526.6	CHEM ENG 3140 : Continuous Mass Transfer</a:t>
            </a:r>
            <a:endParaRPr kumimoji="0" lang="en-US" sz="14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1038.10	CHEM ENG 3150 : Chemical Engineering Reactor Design</a:t>
            </a:r>
            <a:endParaRPr kumimoji="0" lang="en-US" sz="14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1479.4	CHEM ENG 3160 : Molecular Chemical Engineering</a:t>
            </a:r>
            <a:endParaRPr kumimoji="0" lang="en-US" sz="14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4285.16	CHEM ENG 4091 : Chemical Process Design I</a:t>
            </a:r>
            <a:endParaRPr kumimoji="0" lang="en-US" sz="14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33006F"/>
              </a:solidFill>
              <a:effectLst/>
              <a:uLnTx/>
              <a:uFillTx/>
              <a:latin typeface="Calibri"/>
              <a:ea typeface="+mn-ea"/>
              <a:cs typeface="+mn-cs"/>
            </a:endParaRPr>
          </a:p>
        </p:txBody>
      </p:sp>
      <p:sp>
        <p:nvSpPr>
          <p:cNvPr id="6" name="TextBox 5">
            <a:extLst>
              <a:ext uri="{FF2B5EF4-FFF2-40B4-BE49-F238E27FC236}">
                <a16:creationId xmlns:a16="http://schemas.microsoft.com/office/drawing/2014/main" id="{3D3AF4C1-2874-4CEE-A87C-FE4BF38D5DEF}"/>
              </a:ext>
            </a:extLst>
          </p:cNvPr>
          <p:cNvSpPr txBox="1"/>
          <p:nvPr/>
        </p:nvSpPr>
        <p:spPr>
          <a:xfrm>
            <a:off x="5120640" y="660995"/>
            <a:ext cx="37287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Campus Curricula Committee Report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29 April 2021</a:t>
            </a:r>
          </a:p>
        </p:txBody>
      </p:sp>
    </p:spTree>
    <p:extLst>
      <p:ext uri="{BB962C8B-B14F-4D97-AF65-F5344CB8AC3E}">
        <p14:creationId xmlns:p14="http://schemas.microsoft.com/office/powerpoint/2010/main" val="966781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2E6BE61-1AD9-4A49-83B6-0CC317AA675C}"/>
              </a:ext>
            </a:extLst>
          </p:cNvPr>
          <p:cNvSpPr/>
          <p:nvPr/>
        </p:nvSpPr>
        <p:spPr>
          <a:xfrm>
            <a:off x="177552" y="1536601"/>
            <a:ext cx="8904303" cy="53414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Course Changes (CC) Requested</a:t>
            </a:r>
            <a:br>
              <a:rPr kumimoji="0" lang="en-US" sz="2800" b="0" i="0" u="none" strike="noStrike" kern="1200" cap="none" spc="0" normalizeH="0" baseline="0" noProof="0" dirty="0">
                <a:ln>
                  <a:noFill/>
                </a:ln>
                <a:solidFill>
                  <a:srgbClr val="33006F"/>
                </a:solidFill>
                <a:effectLst/>
                <a:uLnTx/>
                <a:uFillTx/>
                <a:latin typeface="Calibri"/>
                <a:ea typeface="+mn-ea"/>
                <a:cs typeface="+mn-cs"/>
              </a:rPr>
            </a:br>
            <a:endParaRPr kumimoji="0" lang="en-US" sz="2800" b="0" i="0" u="none" strike="noStrike" kern="1200" cap="none" spc="0" normalizeH="0" baseline="0" noProof="0" dirty="0">
              <a:ln>
                <a:noFill/>
              </a:ln>
              <a:solidFill>
                <a:srgbClr val="33006F"/>
              </a:solidFill>
              <a:effectLst/>
              <a:uLnTx/>
              <a:uFillTx/>
              <a:latin typeface="Calibri"/>
              <a:ea typeface="+mn-ea"/>
              <a:cs typeface="+mn-cs"/>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1083.1	CHEM ENG 4096 : Chemical Engineering Economics</a:t>
            </a:r>
            <a:endParaRPr kumimoji="0" lang="en-US" sz="16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862.20	CHEM ENG 4097 : Chemical Process Design II</a:t>
            </a:r>
            <a:endParaRPr kumimoji="0" lang="en-US" sz="16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1394.1	CHEM ENG 4100 : Chemical Engineering Laboratory I</a:t>
            </a:r>
            <a:endParaRPr kumimoji="0" lang="en-US" sz="16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2072.8	CHEM ENG 4110 : Chemical Engineering Process Dynamics And Control</a:t>
            </a:r>
            <a:endParaRPr kumimoji="0" lang="en-US" sz="16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383.1	CHEM ENG 4120 : Process Dynamics And Control Laboratory</a:t>
            </a:r>
            <a:endParaRPr kumimoji="0" lang="en-US" sz="16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792.10	CHEM ENG 4130 : Chemical Engineering Laboratory II</a:t>
            </a:r>
            <a:endParaRPr kumimoji="0" lang="en-US" sz="16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797.13	CHEM ENG 4220 : Biochemical Reactor Laboratory</a:t>
            </a:r>
            <a:endParaRPr kumimoji="0" lang="en-US" sz="16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4252.5	CHEM ENG 4230 : Bioprocess Safety</a:t>
            </a:r>
            <a:endParaRPr kumimoji="0" lang="en-US" sz="16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4310.4	CHEM ENG 5220 : Intermediate Engineering Thermodynamics</a:t>
            </a:r>
            <a:endParaRPr kumimoji="0" lang="en-US" sz="16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2048.2	CHEM ENG 5305 : Hazardous Materials Management</a:t>
            </a:r>
            <a:endParaRPr kumimoji="0" lang="en-US" sz="16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1392.7	COMP ENG 4096 : Computer Engineering Senior Project I</a:t>
            </a:r>
            <a:endParaRPr kumimoji="0" lang="en-US" sz="16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4752		COMP SCI 6407 : Internet of Things with Data Science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4797		EDUC 3298 : Teacher Field Experience III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1839.8	EDUC 3340 : Assessment of Student Learning</a:t>
            </a:r>
            <a:endParaRPr kumimoji="0" lang="en-US" sz="16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006F"/>
              </a:solidFill>
              <a:effectLst/>
              <a:uLnTx/>
              <a:uFillTx/>
              <a:latin typeface="Calibri"/>
              <a:ea typeface="+mn-ea"/>
              <a:cs typeface="+mn-cs"/>
            </a:endParaRPr>
          </a:p>
        </p:txBody>
      </p:sp>
      <p:sp>
        <p:nvSpPr>
          <p:cNvPr id="5" name="TextBox 4">
            <a:extLst>
              <a:ext uri="{FF2B5EF4-FFF2-40B4-BE49-F238E27FC236}">
                <a16:creationId xmlns:a16="http://schemas.microsoft.com/office/drawing/2014/main" id="{685D525E-CBA5-4F0E-A0E9-0E9E1A9768ED}"/>
              </a:ext>
            </a:extLst>
          </p:cNvPr>
          <p:cNvSpPr txBox="1"/>
          <p:nvPr/>
        </p:nvSpPr>
        <p:spPr>
          <a:xfrm>
            <a:off x="5120640" y="678765"/>
            <a:ext cx="37287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Campus Curricula Committee Report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29 April 2021</a:t>
            </a:r>
          </a:p>
        </p:txBody>
      </p:sp>
    </p:spTree>
    <p:extLst>
      <p:ext uri="{BB962C8B-B14F-4D97-AF65-F5344CB8AC3E}">
        <p14:creationId xmlns:p14="http://schemas.microsoft.com/office/powerpoint/2010/main" val="32023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2E6BE61-1AD9-4A49-83B6-0CC317AA675C}"/>
              </a:ext>
            </a:extLst>
          </p:cNvPr>
          <p:cNvSpPr/>
          <p:nvPr/>
        </p:nvSpPr>
        <p:spPr>
          <a:xfrm>
            <a:off x="177552" y="1706820"/>
            <a:ext cx="8904303" cy="427809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Course Changes (CC) Requested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33006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2214.13	ELEC ENG 4096 : Electrical Engineering Senior Project 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1840.1	ELEC ENG 5820 : Introduction to Neural Networks and Applications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4796		GEOPHYS 6221 : Advanced Geophysical Data Analysis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2030.1	IS&amp;T 4257 : Global Digital Economy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765.5	MECH ENG 2519 : Thermodynamics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1968.8	MUSIC 3251 : From the Church to the Palace: Music of the Middle Ages and 				Renaissance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1656.7	MUSIC 3252 : Kings, Queens, and Guillotines: History of Music in the 						Enlightenment and Beyond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2294.1	NUC ENG 4257 : Two-phase Flow in Energy Systems – 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453.1	NUC ENG 4281 : Probabilistic Risk Assessment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006F"/>
              </a:solidFill>
              <a:effectLst/>
              <a:uLnTx/>
              <a:uFillTx/>
              <a:latin typeface="Calibri"/>
              <a:ea typeface="+mn-ea"/>
              <a:cs typeface="+mn-cs"/>
            </a:endParaRPr>
          </a:p>
        </p:txBody>
      </p:sp>
      <p:sp>
        <p:nvSpPr>
          <p:cNvPr id="5" name="TextBox 4">
            <a:extLst>
              <a:ext uri="{FF2B5EF4-FFF2-40B4-BE49-F238E27FC236}">
                <a16:creationId xmlns:a16="http://schemas.microsoft.com/office/drawing/2014/main" id="{685D525E-CBA5-4F0E-A0E9-0E9E1A9768ED}"/>
              </a:ext>
            </a:extLst>
          </p:cNvPr>
          <p:cNvSpPr txBox="1"/>
          <p:nvPr/>
        </p:nvSpPr>
        <p:spPr>
          <a:xfrm>
            <a:off x="5120640" y="678765"/>
            <a:ext cx="37287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Campus Curricula Committee Report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29 April 2021</a:t>
            </a:r>
          </a:p>
        </p:txBody>
      </p:sp>
    </p:spTree>
    <p:extLst>
      <p:ext uri="{BB962C8B-B14F-4D97-AF65-F5344CB8AC3E}">
        <p14:creationId xmlns:p14="http://schemas.microsoft.com/office/powerpoint/2010/main" val="2903853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2E6BE61-1AD9-4A49-83B6-0CC317AA675C}"/>
              </a:ext>
            </a:extLst>
          </p:cNvPr>
          <p:cNvSpPr/>
          <p:nvPr/>
        </p:nvSpPr>
        <p:spPr>
          <a:xfrm>
            <a:off x="177552" y="1706820"/>
            <a:ext cx="8904303" cy="387901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Course Changes (CC) Requested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33006F"/>
              </a:solidFill>
              <a:effectLst/>
              <a:uLnTx/>
              <a:uFillTx/>
              <a:latin typeface="Calibri"/>
              <a:ea typeface="+mn-ea"/>
              <a:cs typeface="+mn-cs"/>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595.1	NUC ENG 4428 : Reactor Laboratory I</a:t>
            </a:r>
            <a:endPar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1601.1	NUC ENG 5281 : Introduction to Probabilistic Risk Assessment</a:t>
            </a:r>
            <a:endPar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617.1	NUC ENG 5428 : Reactor Laboratory I</a:t>
            </a:r>
            <a:endPar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1652.1	NUC ENG 5438 : Reactor Laboratory II</a:t>
            </a:r>
            <a:endPar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4725.15	PSYCH 4340 : Assessment of Student Learning</a:t>
            </a:r>
            <a:endPar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4359.10	PSYCH 6602 : Employee Affect and Behavior</a:t>
            </a:r>
            <a:endPar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4081.6	PSYCH 6702 : Personnel Selection</a:t>
            </a:r>
            <a:endPar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484.5	SYS ENG 5212 : Introduction to Neural Networks and Applications</a:t>
            </a:r>
            <a:endPar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006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006F"/>
              </a:solidFill>
              <a:effectLst/>
              <a:uLnTx/>
              <a:uFillTx/>
              <a:latin typeface="Calibri"/>
              <a:ea typeface="+mn-ea"/>
              <a:cs typeface="+mn-cs"/>
            </a:endParaRPr>
          </a:p>
        </p:txBody>
      </p:sp>
      <p:sp>
        <p:nvSpPr>
          <p:cNvPr id="5" name="TextBox 4">
            <a:extLst>
              <a:ext uri="{FF2B5EF4-FFF2-40B4-BE49-F238E27FC236}">
                <a16:creationId xmlns:a16="http://schemas.microsoft.com/office/drawing/2014/main" id="{685D525E-CBA5-4F0E-A0E9-0E9E1A9768ED}"/>
              </a:ext>
            </a:extLst>
          </p:cNvPr>
          <p:cNvSpPr txBox="1"/>
          <p:nvPr/>
        </p:nvSpPr>
        <p:spPr>
          <a:xfrm>
            <a:off x="5120640" y="678765"/>
            <a:ext cx="37287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Campus Curricula Committee Report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29 April 2021</a:t>
            </a:r>
          </a:p>
        </p:txBody>
      </p:sp>
    </p:spTree>
    <p:extLst>
      <p:ext uri="{BB962C8B-B14F-4D97-AF65-F5344CB8AC3E}">
        <p14:creationId xmlns:p14="http://schemas.microsoft.com/office/powerpoint/2010/main" val="1599458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790" y="2686050"/>
            <a:ext cx="8197114" cy="3557587"/>
          </a:xfrm>
        </p:spPr>
        <p:txBody>
          <a:bodyPr/>
          <a:lstStyle/>
          <a:p>
            <a:pPr marL="6350" indent="-6350" defTabSz="685800">
              <a:buFont typeface="+mj-lt"/>
              <a:buAutoNum type="romanUcPeriod"/>
            </a:pPr>
            <a:r>
              <a:rPr lang="en-US" sz="3600" dirty="0">
                <a:solidFill>
                  <a:srgbClr val="003B49"/>
                </a:solidFill>
                <a:latin typeface="Orgon Slab" panose="02000503000000020004" pitchFamily="50" charset="0"/>
              </a:rPr>
              <a:t> 	Call to Order and Roll Call</a:t>
            </a:r>
          </a:p>
          <a:p>
            <a:pPr marL="6350" lvl="0" indent="-6350" defTabSz="685800">
              <a:buNone/>
            </a:pPr>
            <a:r>
              <a:rPr lang="en-US" sz="3600" dirty="0">
                <a:solidFill>
                  <a:srgbClr val="003B49"/>
                </a:solidFill>
                <a:latin typeface="Orgon Slab" panose="02000503000000020004" pitchFamily="50" charset="0"/>
              </a:rPr>
              <a:t>		K.C. Dolan, Secretary</a:t>
            </a:r>
          </a:p>
        </p:txBody>
      </p:sp>
      <p:sp>
        <p:nvSpPr>
          <p:cNvPr id="4" name="Text Placeholder 3"/>
          <p:cNvSpPr>
            <a:spLocks noGrp="1"/>
          </p:cNvSpPr>
          <p:nvPr>
            <p:ph type="body" sz="quarter" idx="12"/>
          </p:nvPr>
        </p:nvSpPr>
        <p:spPr>
          <a:xfrm>
            <a:off x="510790" y="1911737"/>
            <a:ext cx="8184662" cy="585208"/>
          </a:xfrm>
        </p:spPr>
        <p:txBody>
          <a:bodyPr>
            <a:noAutofit/>
          </a:bodyPr>
          <a:lstStyle/>
          <a:p>
            <a:r>
              <a:rPr lang="en-US" sz="3600" dirty="0">
                <a:latin typeface="Orgon Slab" panose="02000503000000020004" pitchFamily="50" charset="0"/>
              </a:rPr>
              <a:t>Agenda</a:t>
            </a:r>
          </a:p>
        </p:txBody>
      </p:sp>
    </p:spTree>
    <p:extLst>
      <p:ext uri="{BB962C8B-B14F-4D97-AF65-F5344CB8AC3E}">
        <p14:creationId xmlns:p14="http://schemas.microsoft.com/office/powerpoint/2010/main" val="4194041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2E6BE61-1AD9-4A49-83B6-0CC317AA675C}"/>
              </a:ext>
            </a:extLst>
          </p:cNvPr>
          <p:cNvSpPr/>
          <p:nvPr/>
        </p:nvSpPr>
        <p:spPr>
          <a:xfrm>
            <a:off x="177552" y="1706820"/>
            <a:ext cx="8904303" cy="34470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Program Changes (PC) Requested</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33006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142.52	AP MATH-BS : Applied Mathematics BS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150.82	CH ENG-BS : Chemical Engineering BS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157.29	HIST-BA : History BA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86.46	MC ENG-BS : Mechanical Engineering BS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192.43	PSYCH-BA : Psychology BA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193.44	PSYCH-BS : Psychology BS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334.1	PRJ MGT-CT : Project Management CT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305.5	PSYMTRP-CT : Statistical Methods Psych CT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006F"/>
              </a:solidFill>
              <a:effectLst/>
              <a:uLnTx/>
              <a:uFillTx/>
              <a:latin typeface="Calibri"/>
              <a:ea typeface="+mn-ea"/>
              <a:cs typeface="+mn-cs"/>
            </a:endParaRPr>
          </a:p>
        </p:txBody>
      </p:sp>
      <p:sp>
        <p:nvSpPr>
          <p:cNvPr id="5" name="TextBox 4">
            <a:extLst>
              <a:ext uri="{FF2B5EF4-FFF2-40B4-BE49-F238E27FC236}">
                <a16:creationId xmlns:a16="http://schemas.microsoft.com/office/drawing/2014/main" id="{685D525E-CBA5-4F0E-A0E9-0E9E1A9768ED}"/>
              </a:ext>
            </a:extLst>
          </p:cNvPr>
          <p:cNvSpPr txBox="1"/>
          <p:nvPr/>
        </p:nvSpPr>
        <p:spPr>
          <a:xfrm>
            <a:off x="5120640" y="678765"/>
            <a:ext cx="37287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Campus Curricula Committee Report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29 April 2021</a:t>
            </a:r>
          </a:p>
        </p:txBody>
      </p:sp>
    </p:spTree>
    <p:extLst>
      <p:ext uri="{BB962C8B-B14F-4D97-AF65-F5344CB8AC3E}">
        <p14:creationId xmlns:p14="http://schemas.microsoft.com/office/powerpoint/2010/main" val="3596821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2E6BE61-1AD9-4A49-83B6-0CC317AA675C}"/>
              </a:ext>
            </a:extLst>
          </p:cNvPr>
          <p:cNvSpPr/>
          <p:nvPr/>
        </p:nvSpPr>
        <p:spPr>
          <a:xfrm>
            <a:off x="132080" y="1688389"/>
            <a:ext cx="8910320" cy="4739503"/>
          </a:xfrm>
          <a:prstGeom prst="rect">
            <a:avLst/>
          </a:prstGeom>
        </p:spPr>
        <p:txBody>
          <a:bodyPr wrap="square">
            <a:spAutoFit/>
          </a:bodyPr>
          <a:lstStyle/>
          <a:p>
            <a:pPr marL="231775" marR="0" lvl="1" indent="0" algn="l" defTabSz="457200" rtl="0" eaLnBrk="1" fontAlgn="auto" latinLnBrk="0" hangingPunct="1">
              <a:lnSpc>
                <a:spcPct val="100000"/>
              </a:lnSpc>
              <a:spcBef>
                <a:spcPct val="20000"/>
              </a:spcBef>
              <a:spcAft>
                <a:spcPts val="0"/>
              </a:spcAft>
              <a:buClrTx/>
              <a:buSzTx/>
              <a:buFontTx/>
              <a:buNone/>
              <a:tabLst>
                <a:tab pos="1941513" algn="l"/>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For Informational Purposes; No Senate Approval Required</a:t>
            </a:r>
          </a:p>
          <a:p>
            <a:pPr marL="463550" marR="0" lvl="1" indent="-231775" algn="l" defTabSz="457200" rtl="0" eaLnBrk="1" fontAlgn="auto" latinLnBrk="0" hangingPunct="1">
              <a:lnSpc>
                <a:spcPct val="100000"/>
              </a:lnSpc>
              <a:spcBef>
                <a:spcPct val="20000"/>
              </a:spcBef>
              <a:spcAft>
                <a:spcPts val="0"/>
              </a:spcAft>
              <a:buClrTx/>
              <a:buSzTx/>
              <a:buFont typeface="Arial"/>
              <a:buChar char="–"/>
              <a:tabLst>
                <a:tab pos="1941513" algn="l"/>
              </a:tabLst>
              <a:defRPr/>
            </a:pPr>
            <a:endParaRPr kumimoji="0" lang="en-US" sz="3200" b="0" i="0" u="none" strike="noStrike" kern="1200" cap="none" spc="0" normalizeH="0" baseline="0" noProof="0" dirty="0">
              <a:ln>
                <a:noFill/>
              </a:ln>
              <a:solidFill>
                <a:srgbClr val="33006F"/>
              </a:solidFill>
              <a:effectLst/>
              <a:uLnTx/>
              <a:uFillTx/>
              <a:latin typeface="Calibri"/>
              <a:ea typeface="+mn-ea"/>
              <a:cs typeface="+mn-cs"/>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Experimental Courses (EC) Requested</a:t>
            </a:r>
            <a:br>
              <a:rPr kumimoji="0" lang="en-US" sz="2800" b="0" i="0" u="none" strike="noStrike" kern="1200" cap="none" spc="0" normalizeH="0" baseline="0" noProof="0" dirty="0">
                <a:ln>
                  <a:noFill/>
                </a:ln>
                <a:solidFill>
                  <a:srgbClr val="33006F"/>
                </a:solidFill>
                <a:effectLst/>
                <a:uLnTx/>
                <a:uFillTx/>
                <a:latin typeface="Calibri"/>
                <a:ea typeface="+mn-ea"/>
                <a:cs typeface="+mn-cs"/>
              </a:rPr>
            </a:b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4785		CHEM ENG 5001.014 : Applications of Computational Fluid Dynamics</a:t>
            </a:r>
            <a:endParaRPr kumimoji="0" lang="en-US" sz="16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4787		CHEM ENG 5001.016 : Drug and Gene Delivery Systems</a:t>
            </a:r>
            <a:endParaRPr kumimoji="0" lang="en-US" sz="16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4786		COMP SCI 4001.004 : Internet Services</a:t>
            </a:r>
            <a:endParaRPr kumimoji="0" lang="en-US" sz="16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4799		GEO ENG 6001.006 : Advanced Remote Sensing Methods in Hydrology</a:t>
            </a:r>
            <a:endParaRPr kumimoji="0" lang="en-US" sz="16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4795		MUSIC 2001.005 : Music and the World Wars</a:t>
            </a:r>
            <a:endParaRPr kumimoji="0" lang="en-US" sz="16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91440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 File: 4791	SPANISH 4001.001 : Literature, Science, and Technology in Contemporary 	Spanish-Speaking Cultures</a:t>
            </a:r>
            <a:endParaRPr kumimoji="0" lang="en-US" sz="16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4798		STAT 4001.001 : Introduction to Statistical Data Science</a:t>
            </a:r>
            <a:endParaRPr kumimoji="0" lang="en-US" sz="16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4793		TCH COM 5001.003 : AI and Smart Technology Communication</a:t>
            </a:r>
            <a:endParaRPr kumimoji="0" lang="en-US" sz="16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31775" marR="0" lvl="1" indent="0" algn="l" defTabSz="457200" rtl="0" eaLnBrk="1" fontAlgn="auto" latinLnBrk="0" hangingPunct="1">
              <a:lnSpc>
                <a:spcPct val="100000"/>
              </a:lnSpc>
              <a:spcBef>
                <a:spcPct val="20000"/>
              </a:spcBef>
              <a:spcAft>
                <a:spcPts val="0"/>
              </a:spcAft>
              <a:buClrTx/>
              <a:buSzTx/>
              <a:buFontTx/>
              <a:buNone/>
              <a:tabLst>
                <a:tab pos="1941513" algn="l"/>
              </a:tabLst>
              <a:defRPr/>
            </a:pPr>
            <a:endParaRPr kumimoji="0" lang="en-US" sz="1800" b="0" i="0" u="none" strike="noStrike" kern="1200" cap="none" spc="0" normalizeH="0" baseline="0" noProof="0" dirty="0">
              <a:ln>
                <a:noFill/>
              </a:ln>
              <a:solidFill>
                <a:srgbClr val="33006F"/>
              </a:solidFill>
              <a:effectLst/>
              <a:uLnTx/>
              <a:uFillTx/>
              <a:latin typeface="Calibri"/>
              <a:ea typeface="+mn-ea"/>
              <a:cs typeface="+mn-cs"/>
            </a:endParaRPr>
          </a:p>
        </p:txBody>
      </p:sp>
      <p:sp>
        <p:nvSpPr>
          <p:cNvPr id="5" name="TextBox 4">
            <a:extLst>
              <a:ext uri="{FF2B5EF4-FFF2-40B4-BE49-F238E27FC236}">
                <a16:creationId xmlns:a16="http://schemas.microsoft.com/office/drawing/2014/main" id="{57C43BAA-6D2B-4B33-B8A6-66A21DD2F8EB}"/>
              </a:ext>
            </a:extLst>
          </p:cNvPr>
          <p:cNvSpPr txBox="1"/>
          <p:nvPr/>
        </p:nvSpPr>
        <p:spPr>
          <a:xfrm>
            <a:off x="5039360" y="678765"/>
            <a:ext cx="37287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Campus Curricula Committee Report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29 April 2021</a:t>
            </a:r>
          </a:p>
        </p:txBody>
      </p:sp>
    </p:spTree>
    <p:extLst>
      <p:ext uri="{BB962C8B-B14F-4D97-AF65-F5344CB8AC3E}">
        <p14:creationId xmlns:p14="http://schemas.microsoft.com/office/powerpoint/2010/main" val="279515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2E6BE61-1AD9-4A49-83B6-0CC317AA675C}"/>
              </a:ext>
            </a:extLst>
          </p:cNvPr>
          <p:cNvSpPr/>
          <p:nvPr/>
        </p:nvSpPr>
        <p:spPr>
          <a:xfrm>
            <a:off x="132080" y="1688389"/>
            <a:ext cx="8910320" cy="212365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Name Change Requested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33006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3006F"/>
                </a:solidFill>
                <a:effectLst/>
                <a:uLnTx/>
                <a:uFillTx/>
                <a:latin typeface="Calibri"/>
                <a:ea typeface="+mn-ea"/>
                <a:cs typeface="+mn-cs"/>
              </a:rPr>
              <a:t>School of Earth and Minerals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3006F"/>
                </a:solidFill>
                <a:effectLst/>
                <a:uLnTx/>
                <a:uFillTx/>
                <a:latin typeface="Calibri"/>
                <a:ea typeface="+mn-ea"/>
                <a:cs typeface="+mn-cs"/>
              </a:rPr>
              <a:t>School of Earth and Minerals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33006F"/>
              </a:solidFill>
              <a:effectLst/>
              <a:uLnTx/>
              <a:uFillTx/>
              <a:latin typeface="Calibri"/>
              <a:ea typeface="+mn-ea"/>
              <a:cs typeface="+mn-cs"/>
            </a:endParaRPr>
          </a:p>
        </p:txBody>
      </p:sp>
      <p:sp>
        <p:nvSpPr>
          <p:cNvPr id="5" name="TextBox 4">
            <a:extLst>
              <a:ext uri="{FF2B5EF4-FFF2-40B4-BE49-F238E27FC236}">
                <a16:creationId xmlns:a16="http://schemas.microsoft.com/office/drawing/2014/main" id="{57C43BAA-6D2B-4B33-B8A6-66A21DD2F8EB}"/>
              </a:ext>
            </a:extLst>
          </p:cNvPr>
          <p:cNvSpPr txBox="1"/>
          <p:nvPr/>
        </p:nvSpPr>
        <p:spPr>
          <a:xfrm>
            <a:off x="5039360" y="678765"/>
            <a:ext cx="37287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Campus Curricula Committee Report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29 April 2021</a:t>
            </a:r>
          </a:p>
        </p:txBody>
      </p:sp>
    </p:spTree>
    <p:extLst>
      <p:ext uri="{BB962C8B-B14F-4D97-AF65-F5344CB8AC3E}">
        <p14:creationId xmlns:p14="http://schemas.microsoft.com/office/powerpoint/2010/main" val="1837303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2E6BE61-1AD9-4A49-83B6-0CC317AA675C}"/>
              </a:ext>
            </a:extLst>
          </p:cNvPr>
          <p:cNvSpPr/>
          <p:nvPr/>
        </p:nvSpPr>
        <p:spPr>
          <a:xfrm>
            <a:off x="457734" y="2215542"/>
            <a:ext cx="7952620" cy="209288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Curriculum committee moves for FS to approve the 43 CC and 8 PC form actions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33006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Discussion: Questions or comments?</a:t>
            </a:r>
          </a:p>
          <a:p>
            <a:pPr marL="463550" marR="0" lvl="1" indent="-231775" algn="l" defTabSz="457200" rtl="0" eaLnBrk="1" fontAlgn="auto" latinLnBrk="0" hangingPunct="1">
              <a:lnSpc>
                <a:spcPct val="100000"/>
              </a:lnSpc>
              <a:spcBef>
                <a:spcPts val="0"/>
              </a:spcBef>
              <a:spcAft>
                <a:spcPts val="0"/>
              </a:spcAft>
              <a:buClrTx/>
              <a:buSzTx/>
              <a:buFontTx/>
              <a:buNone/>
              <a:tabLst>
                <a:tab pos="1941513" algn="l"/>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	</a:t>
            </a:r>
          </a:p>
        </p:txBody>
      </p:sp>
      <p:sp>
        <p:nvSpPr>
          <p:cNvPr id="5" name="TextBox 4">
            <a:extLst>
              <a:ext uri="{FF2B5EF4-FFF2-40B4-BE49-F238E27FC236}">
                <a16:creationId xmlns:a16="http://schemas.microsoft.com/office/drawing/2014/main" id="{10E06AEA-0764-4C18-8F88-EF9FD554C6FD}"/>
              </a:ext>
            </a:extLst>
          </p:cNvPr>
          <p:cNvSpPr txBox="1"/>
          <p:nvPr/>
        </p:nvSpPr>
        <p:spPr>
          <a:xfrm>
            <a:off x="5120640" y="678765"/>
            <a:ext cx="37287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Campus Curricula Committee Report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29 April 2021</a:t>
            </a:r>
          </a:p>
        </p:txBody>
      </p:sp>
    </p:spTree>
    <p:extLst>
      <p:ext uri="{BB962C8B-B14F-4D97-AF65-F5344CB8AC3E}">
        <p14:creationId xmlns:p14="http://schemas.microsoft.com/office/powerpoint/2010/main" val="3114272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650630" y="2704420"/>
            <a:ext cx="7904381" cy="3958333"/>
          </a:xfrm>
        </p:spPr>
        <p:txBody>
          <a:bodyPr/>
          <a:lstStyle/>
          <a:p>
            <a:pPr marL="0" indent="0" defTabSz="685800">
              <a:buNone/>
            </a:pPr>
            <a:r>
              <a:rPr lang="en-US" sz="3600" dirty="0">
                <a:latin typeface="Orgon Slab" panose="02000503000000020004" pitchFamily="50" charset="0"/>
              </a:rPr>
              <a:t>VII. Reports of Standing Committees</a:t>
            </a:r>
          </a:p>
          <a:p>
            <a:pPr marL="741362" indent="0" defTabSz="685800">
              <a:buNone/>
            </a:pPr>
            <a:r>
              <a:rPr lang="en-US" sz="3600" dirty="0">
                <a:solidFill>
                  <a:srgbClr val="003B49"/>
                </a:solidFill>
                <a:latin typeface="Orgon Slab" panose="02000503000000020004" pitchFamily="50" charset="0"/>
              </a:rPr>
              <a:t>B.	Academic Freedom and 	Standards</a:t>
            </a:r>
            <a:br>
              <a:rPr lang="en-US" sz="3600" dirty="0">
                <a:solidFill>
                  <a:srgbClr val="003B49"/>
                </a:solidFill>
                <a:latin typeface="Orgon Slab" panose="02000503000000020004" pitchFamily="50" charset="0"/>
              </a:rPr>
            </a:br>
            <a:r>
              <a:rPr lang="en-US" sz="3600" dirty="0">
                <a:solidFill>
                  <a:srgbClr val="003B49"/>
                </a:solidFill>
                <a:latin typeface="Orgon Slab" panose="02000503000000020004" pitchFamily="50" charset="0"/>
              </a:rPr>
              <a:t>	K. Kosbar</a:t>
            </a:r>
            <a:r>
              <a:rPr lang="en-US" sz="3200" dirty="0">
                <a:solidFill>
                  <a:srgbClr val="003B49"/>
                </a:solidFill>
                <a:latin typeface="Orgon Slab" panose="02000503000000020004" pitchFamily="50" charset="0"/>
              </a:rPr>
              <a:t>	</a:t>
            </a:r>
          </a:p>
          <a:p>
            <a:pPr marL="0" indent="0" defTabSz="685800">
              <a:buNone/>
            </a:pPr>
            <a:r>
              <a:rPr lang="en-US" sz="3200" dirty="0"/>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3113900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71756" y="2046060"/>
            <a:ext cx="7761043" cy="4621440"/>
          </a:xfrm>
        </p:spPr>
        <p:txBody>
          <a:bodyPr>
            <a:normAutofit fontScale="55000" lnSpcReduction="20000"/>
          </a:bodyPr>
          <a:lstStyle/>
          <a:p>
            <a:pPr algn="ctr"/>
            <a:r>
              <a:rPr lang="en-US" dirty="0"/>
              <a:t>Academic Freedom &amp; Standards Committee</a:t>
            </a:r>
          </a:p>
          <a:p>
            <a:pPr algn="ctr"/>
            <a:endParaRPr lang="en-US" dirty="0"/>
          </a:p>
          <a:p>
            <a:pPr algn="ctr"/>
            <a:r>
              <a:rPr lang="en-US" sz="8600" dirty="0"/>
              <a:t>Grade Replacement for Graduate Students</a:t>
            </a:r>
          </a:p>
          <a:p>
            <a:pPr algn="ctr"/>
            <a:endParaRPr lang="en-US" dirty="0"/>
          </a:p>
          <a:p>
            <a:pPr algn="ctr"/>
            <a:r>
              <a:rPr lang="en-US" dirty="0"/>
              <a:t>K. Kosbar</a:t>
            </a:r>
          </a:p>
          <a:p>
            <a:pPr algn="ctr"/>
            <a:r>
              <a:rPr lang="en-US" dirty="0"/>
              <a:t>Chair AF&amp;S Committee</a:t>
            </a:r>
          </a:p>
          <a:p>
            <a:pPr algn="ctr"/>
            <a:endParaRPr lang="en-US" dirty="0"/>
          </a:p>
          <a:p>
            <a:pPr algn="ctr"/>
            <a:r>
              <a:rPr lang="en-US" dirty="0"/>
              <a:t>4/29/21</a:t>
            </a:r>
          </a:p>
          <a:p>
            <a:pPr algn="r"/>
            <a:endParaRPr lang="en-US" sz="1900" dirty="0"/>
          </a:p>
        </p:txBody>
      </p:sp>
    </p:spTree>
    <p:extLst>
      <p:ext uri="{BB962C8B-B14F-4D97-AF65-F5344CB8AC3E}">
        <p14:creationId xmlns:p14="http://schemas.microsoft.com/office/powerpoint/2010/main" val="3125528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48094" y="1429305"/>
            <a:ext cx="7047811" cy="4820736"/>
          </a:xfrm>
        </p:spPr>
        <p:txBody>
          <a:bodyPr/>
          <a:lstStyle/>
          <a:p>
            <a:pPr marL="0" indent="0">
              <a:buNone/>
            </a:pPr>
            <a:r>
              <a:rPr lang="en-US" sz="2000" dirty="0"/>
              <a:t>The S&amp;T Graduate Council requested the Academic Freedom and Standards Committee consider modifying the way low grades impact the grade point average of graduate students.</a:t>
            </a:r>
          </a:p>
          <a:p>
            <a:pPr marL="0" indent="0">
              <a:buNone/>
            </a:pPr>
            <a:endParaRPr lang="en-US" sz="2000" dirty="0"/>
          </a:p>
          <a:p>
            <a:pPr marL="0" indent="0">
              <a:buNone/>
            </a:pPr>
            <a:r>
              <a:rPr lang="en-US" sz="2000" dirty="0"/>
              <a:t>We require undergraduate students to obtain a cumulative GPA of 2.0 to graduate.  They may remove the impact of up to 15 hours of D and F grades by retaking the same course, and earning a higher grade.</a:t>
            </a:r>
          </a:p>
          <a:p>
            <a:pPr marL="0" indent="0">
              <a:buNone/>
            </a:pPr>
            <a:endParaRPr lang="en-US" sz="2000" dirty="0"/>
          </a:p>
          <a:p>
            <a:pPr marL="0" indent="0">
              <a:buNone/>
            </a:pPr>
            <a:r>
              <a:rPr lang="en-US" sz="2000" dirty="0"/>
              <a:t>We require graduate students to obtain a cumulative GPA of 3.0 to graduate.  They have no option for removing low grades from the GPA calculation.</a:t>
            </a:r>
          </a:p>
        </p:txBody>
      </p:sp>
      <p:sp>
        <p:nvSpPr>
          <p:cNvPr id="3" name="Text Placeholder 2"/>
          <p:cNvSpPr>
            <a:spLocks noGrp="1"/>
          </p:cNvSpPr>
          <p:nvPr>
            <p:ph type="body" sz="quarter" idx="12"/>
          </p:nvPr>
        </p:nvSpPr>
        <p:spPr>
          <a:xfrm>
            <a:off x="479669" y="607959"/>
            <a:ext cx="8184662" cy="634915"/>
          </a:xfrm>
        </p:spPr>
        <p:txBody>
          <a:bodyPr>
            <a:normAutofit/>
          </a:bodyPr>
          <a:lstStyle/>
          <a:p>
            <a:pPr algn="ctr"/>
            <a:r>
              <a:rPr lang="en-US" dirty="0"/>
              <a:t>Referral from Graduate Council</a:t>
            </a:r>
          </a:p>
        </p:txBody>
      </p:sp>
    </p:spTree>
    <p:extLst>
      <p:ext uri="{BB962C8B-B14F-4D97-AF65-F5344CB8AC3E}">
        <p14:creationId xmlns:p14="http://schemas.microsoft.com/office/powerpoint/2010/main" val="15080529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48094" y="1429305"/>
            <a:ext cx="7047811" cy="4820736"/>
          </a:xfrm>
        </p:spPr>
        <p:txBody>
          <a:bodyPr/>
          <a:lstStyle/>
          <a:p>
            <a:pPr marL="0" indent="0">
              <a:buNone/>
            </a:pPr>
            <a:r>
              <a:rPr lang="en-US" sz="2000" dirty="0"/>
              <a:t>Some of the proposals presented to AF&amp;S would have given graduate students the following options</a:t>
            </a:r>
          </a:p>
          <a:p>
            <a:pPr marL="0" indent="0">
              <a:buNone/>
            </a:pPr>
            <a:endParaRPr lang="en-US" sz="2000" dirty="0"/>
          </a:p>
          <a:p>
            <a:pPr>
              <a:buFont typeface="Arial" panose="020B0604020202020204" pitchFamily="34" charset="0"/>
              <a:buChar char="•"/>
            </a:pPr>
            <a:r>
              <a:rPr lang="en-US" sz="2000" dirty="0"/>
              <a:t>Remove the impact of an </a:t>
            </a:r>
            <a:r>
              <a:rPr lang="en-US" sz="2000" u="sng" dirty="0"/>
              <a:t>F</a:t>
            </a:r>
            <a:r>
              <a:rPr lang="en-US" sz="2000" dirty="0"/>
              <a:t> grade by retaking the </a:t>
            </a:r>
            <a:r>
              <a:rPr lang="en-US" sz="2000" u="sng" dirty="0"/>
              <a:t>same course </a:t>
            </a:r>
            <a:r>
              <a:rPr lang="en-US" sz="2000" dirty="0"/>
              <a:t>and earning a higher grade</a:t>
            </a:r>
          </a:p>
          <a:p>
            <a:pPr marL="0" indent="0">
              <a:buNone/>
            </a:pPr>
            <a:endParaRPr lang="en-US" sz="2000" dirty="0"/>
          </a:p>
          <a:p>
            <a:pPr>
              <a:buFont typeface="Arial" panose="020B0604020202020204" pitchFamily="34" charset="0"/>
              <a:buChar char="•"/>
            </a:pPr>
            <a:r>
              <a:rPr lang="en-US" sz="2000" dirty="0"/>
              <a:t>Remove the impact of </a:t>
            </a:r>
            <a:r>
              <a:rPr lang="en-US" sz="2000" u="sng" dirty="0"/>
              <a:t>C and F</a:t>
            </a:r>
            <a:r>
              <a:rPr lang="en-US" sz="2000" dirty="0"/>
              <a:t> grades by retaking the </a:t>
            </a:r>
            <a:r>
              <a:rPr lang="en-US" sz="2000" u="sng" dirty="0"/>
              <a:t>same course</a:t>
            </a:r>
            <a:r>
              <a:rPr lang="en-US" sz="2000" dirty="0"/>
              <a:t> and earning a higher grade</a:t>
            </a:r>
          </a:p>
          <a:p>
            <a:pPr marL="0" indent="0">
              <a:buNone/>
            </a:pPr>
            <a:endParaRPr lang="en-US" sz="2000" dirty="0"/>
          </a:p>
          <a:p>
            <a:pPr>
              <a:buFont typeface="Arial" panose="020B0604020202020204" pitchFamily="34" charset="0"/>
              <a:buChar char="•"/>
            </a:pPr>
            <a:r>
              <a:rPr lang="en-US" sz="2000" dirty="0"/>
              <a:t>Remove the impact of </a:t>
            </a:r>
            <a:r>
              <a:rPr lang="en-US" sz="2000" u="sng" dirty="0"/>
              <a:t>C and F</a:t>
            </a:r>
            <a:r>
              <a:rPr lang="en-US" sz="2000" dirty="0"/>
              <a:t> grades by earning a B or higher in a </a:t>
            </a:r>
            <a:r>
              <a:rPr lang="en-US" sz="2000" u="sng" dirty="0"/>
              <a:t>different course</a:t>
            </a:r>
          </a:p>
        </p:txBody>
      </p:sp>
      <p:sp>
        <p:nvSpPr>
          <p:cNvPr id="3" name="Text Placeholder 2"/>
          <p:cNvSpPr>
            <a:spLocks noGrp="1"/>
          </p:cNvSpPr>
          <p:nvPr>
            <p:ph type="body" sz="quarter" idx="12"/>
          </p:nvPr>
        </p:nvSpPr>
        <p:spPr>
          <a:xfrm>
            <a:off x="479669" y="607959"/>
            <a:ext cx="8184662" cy="634915"/>
          </a:xfrm>
        </p:spPr>
        <p:txBody>
          <a:bodyPr>
            <a:normAutofit/>
          </a:bodyPr>
          <a:lstStyle/>
          <a:p>
            <a:pPr algn="ctr"/>
            <a:r>
              <a:rPr lang="en-US" dirty="0"/>
              <a:t>Proposals</a:t>
            </a:r>
          </a:p>
        </p:txBody>
      </p:sp>
    </p:spTree>
    <p:extLst>
      <p:ext uri="{BB962C8B-B14F-4D97-AF65-F5344CB8AC3E}">
        <p14:creationId xmlns:p14="http://schemas.microsoft.com/office/powerpoint/2010/main" val="2659107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48094" y="1429305"/>
            <a:ext cx="7047811" cy="4820736"/>
          </a:xfrm>
        </p:spPr>
        <p:txBody>
          <a:bodyPr/>
          <a:lstStyle/>
          <a:p>
            <a:pPr marL="0" indent="0">
              <a:buNone/>
            </a:pPr>
            <a:r>
              <a:rPr lang="en-US" sz="2000" dirty="0"/>
              <a:t>No reason to have substantially different rules for undergraduate and graduate students</a:t>
            </a:r>
          </a:p>
          <a:p>
            <a:pPr marL="0" indent="0">
              <a:buNone/>
            </a:pPr>
            <a:endParaRPr lang="en-US" sz="2000" dirty="0"/>
          </a:p>
          <a:p>
            <a:pPr marL="0" indent="0">
              <a:buNone/>
            </a:pPr>
            <a:r>
              <a:rPr lang="en-US" sz="2000" dirty="0"/>
              <a:t>Limited number of hours in graduate programs makes overcoming F grades difficult, as they require 3 A grades</a:t>
            </a:r>
          </a:p>
          <a:p>
            <a:pPr marL="0" indent="0">
              <a:buNone/>
            </a:pPr>
            <a:endParaRPr lang="en-US" sz="2000" dirty="0"/>
          </a:p>
          <a:p>
            <a:pPr marL="0" indent="0">
              <a:buNone/>
            </a:pPr>
            <a:r>
              <a:rPr lang="en-US" sz="2000" dirty="0"/>
              <a:t>Current policies inadequate for disruptions from pandemic</a:t>
            </a:r>
          </a:p>
          <a:p>
            <a:pPr marL="0" indent="0">
              <a:buNone/>
            </a:pPr>
            <a:endParaRPr lang="en-US" sz="2000" dirty="0"/>
          </a:p>
          <a:p>
            <a:pPr marL="0" indent="0">
              <a:buNone/>
            </a:pPr>
            <a:r>
              <a:rPr lang="en-US" sz="2000" dirty="0"/>
              <a:t>Capricious grading appeal process not realistically available to graduate students.  They could fear retribution from members of their graduate committee.</a:t>
            </a:r>
          </a:p>
        </p:txBody>
      </p:sp>
      <p:sp>
        <p:nvSpPr>
          <p:cNvPr id="3" name="Text Placeholder 2"/>
          <p:cNvSpPr>
            <a:spLocks noGrp="1"/>
          </p:cNvSpPr>
          <p:nvPr>
            <p:ph type="body" sz="quarter" idx="12"/>
          </p:nvPr>
        </p:nvSpPr>
        <p:spPr>
          <a:xfrm>
            <a:off x="479669" y="607959"/>
            <a:ext cx="8184662" cy="634915"/>
          </a:xfrm>
        </p:spPr>
        <p:txBody>
          <a:bodyPr>
            <a:normAutofit/>
          </a:bodyPr>
          <a:lstStyle/>
          <a:p>
            <a:pPr algn="ctr"/>
            <a:r>
              <a:rPr lang="en-US" dirty="0"/>
              <a:t>Arguments for Change</a:t>
            </a:r>
          </a:p>
        </p:txBody>
      </p:sp>
    </p:spTree>
    <p:extLst>
      <p:ext uri="{BB962C8B-B14F-4D97-AF65-F5344CB8AC3E}">
        <p14:creationId xmlns:p14="http://schemas.microsoft.com/office/powerpoint/2010/main" val="22042988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48094" y="1429305"/>
            <a:ext cx="7047811" cy="4820736"/>
          </a:xfrm>
        </p:spPr>
        <p:txBody>
          <a:bodyPr/>
          <a:lstStyle/>
          <a:p>
            <a:pPr marL="0" indent="0">
              <a:buNone/>
            </a:pPr>
            <a:r>
              <a:rPr lang="en-US" sz="2000" dirty="0"/>
              <a:t>Some instructors feel they cannot utilize C and F grades for graduate students, leading to grade inflation</a:t>
            </a:r>
          </a:p>
          <a:p>
            <a:pPr marL="0" indent="0">
              <a:buNone/>
            </a:pPr>
            <a:endParaRPr lang="en-US" sz="900" dirty="0"/>
          </a:p>
          <a:p>
            <a:pPr lvl="1">
              <a:buFont typeface="Arial" panose="020B0604020202020204" pitchFamily="34" charset="0"/>
              <a:buChar char="•"/>
            </a:pPr>
            <a:r>
              <a:rPr lang="en-US" sz="2000" dirty="0"/>
              <a:t>C/F grades unreasonably harsh on students</a:t>
            </a:r>
          </a:p>
          <a:p>
            <a:pPr lvl="1">
              <a:buFont typeface="Arial" panose="020B0604020202020204" pitchFamily="34" charset="0"/>
              <a:buChar char="•"/>
            </a:pPr>
            <a:r>
              <a:rPr lang="en-US" sz="2000" dirty="0"/>
              <a:t>Pressure from peers or superiors</a:t>
            </a:r>
          </a:p>
          <a:p>
            <a:pPr lvl="1">
              <a:buFont typeface="Arial" panose="020B0604020202020204" pitchFamily="34" charset="0"/>
              <a:buChar char="•"/>
            </a:pPr>
            <a:r>
              <a:rPr lang="en-US" sz="2000" dirty="0"/>
              <a:t>Retribution on student evaluation of teaching performance</a:t>
            </a:r>
            <a:endParaRPr lang="en-US" dirty="0"/>
          </a:p>
          <a:p>
            <a:pPr marL="0" indent="0">
              <a:buNone/>
            </a:pPr>
            <a:endParaRPr lang="en-US" sz="2000" dirty="0"/>
          </a:p>
          <a:p>
            <a:pPr marL="0" indent="0">
              <a:buNone/>
            </a:pPr>
            <a:r>
              <a:rPr lang="en-US" sz="2000" dirty="0"/>
              <a:t>Many graduate courses are taught by the same instructor every time they are offered</a:t>
            </a:r>
            <a:endParaRPr lang="en-US" dirty="0"/>
          </a:p>
          <a:p>
            <a:pPr marL="0" indent="0">
              <a:buNone/>
            </a:pPr>
            <a:endParaRPr lang="en-US" sz="2000" dirty="0"/>
          </a:p>
        </p:txBody>
      </p:sp>
      <p:sp>
        <p:nvSpPr>
          <p:cNvPr id="3" name="Text Placeholder 2"/>
          <p:cNvSpPr>
            <a:spLocks noGrp="1"/>
          </p:cNvSpPr>
          <p:nvPr>
            <p:ph type="body" sz="quarter" idx="12"/>
          </p:nvPr>
        </p:nvSpPr>
        <p:spPr>
          <a:xfrm>
            <a:off x="479669" y="607959"/>
            <a:ext cx="8184662" cy="634915"/>
          </a:xfrm>
        </p:spPr>
        <p:txBody>
          <a:bodyPr>
            <a:normAutofit/>
          </a:bodyPr>
          <a:lstStyle/>
          <a:p>
            <a:pPr algn="ctr"/>
            <a:r>
              <a:rPr lang="en-US" dirty="0"/>
              <a:t>Arguments for Change</a:t>
            </a:r>
          </a:p>
        </p:txBody>
      </p:sp>
    </p:spTree>
    <p:extLst>
      <p:ext uri="{BB962C8B-B14F-4D97-AF65-F5344CB8AC3E}">
        <p14:creationId xmlns:p14="http://schemas.microsoft.com/office/powerpoint/2010/main" val="3075106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08760" y="2467024"/>
            <a:ext cx="8393725" cy="4254451"/>
          </a:xfrm>
        </p:spPr>
        <p:txBody>
          <a:bodyPr/>
          <a:lstStyle/>
          <a:p>
            <a:pPr marL="857250" indent="-857250" defTabSz="857250">
              <a:buAutoNum type="romanUcPeriod" startAt="2"/>
            </a:pPr>
            <a:r>
              <a:rPr lang="en-US" sz="3600" dirty="0">
                <a:solidFill>
                  <a:srgbClr val="003B49"/>
                </a:solidFill>
                <a:latin typeface="Orgon Slab" panose="02000503000000020004" pitchFamily="50" charset="0"/>
              </a:rPr>
              <a:t>Approval of Minutes</a:t>
            </a:r>
          </a:p>
          <a:p>
            <a:pPr marL="1490663" indent="-576263" defTabSz="857250">
              <a:buNone/>
              <a:tabLst>
                <a:tab pos="1490663" algn="l"/>
              </a:tabLst>
            </a:pPr>
            <a:r>
              <a:rPr lang="en-US" sz="3600" dirty="0">
                <a:latin typeface="Orgon Slab" panose="02000503000000020004" pitchFamily="50" charset="0"/>
              </a:rPr>
              <a:t>February 25, 2021 and </a:t>
            </a:r>
          </a:p>
          <a:p>
            <a:pPr marL="1490663" indent="-576263" defTabSz="857250">
              <a:buNone/>
              <a:tabLst>
                <a:tab pos="1490663" algn="l"/>
              </a:tabLst>
            </a:pPr>
            <a:r>
              <a:rPr lang="en-US" sz="3600" dirty="0">
                <a:latin typeface="Orgon Slab" panose="02000503000000020004" pitchFamily="50" charset="0"/>
              </a:rPr>
              <a:t>March 18, 2021</a:t>
            </a:r>
          </a:p>
          <a:p>
            <a:pPr marL="0" indent="0" defTabSz="857250">
              <a:buNone/>
            </a:pPr>
            <a:r>
              <a:rPr lang="en-US" sz="1800" dirty="0">
                <a:solidFill>
                  <a:schemeClr val="accent4">
                    <a:lumMod val="10000"/>
                  </a:schemeClr>
                </a:solidFill>
              </a:rPr>
              <a:t> </a:t>
            </a:r>
            <a:endParaRPr lang="en-US" sz="1800" dirty="0">
              <a:latin typeface="Orgon Slab" panose="02000503000000020004" pitchFamily="50" charset="0"/>
            </a:endParaRPr>
          </a:p>
          <a:p>
            <a:pPr marL="0" indent="0" defTabSz="857250">
              <a:buNone/>
            </a:pPr>
            <a:endParaRPr lang="en-US" sz="3600" dirty="0">
              <a:latin typeface="Orgon Slab" panose="02000503000000020004" pitchFamily="50" charset="0"/>
            </a:endParaRPr>
          </a:p>
          <a:p>
            <a:pPr marL="0" indent="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23242" y="1661995"/>
            <a:ext cx="8184662" cy="585208"/>
          </a:xfrm>
        </p:spPr>
        <p:txBody>
          <a:bodyPr>
            <a:noAutofit/>
          </a:bodyPr>
          <a:lstStyle/>
          <a:p>
            <a:r>
              <a:rPr lang="en-US" sz="3600" dirty="0">
                <a:latin typeface="Orgon Slab" panose="02000503000000020004" pitchFamily="50" charset="0"/>
              </a:rPr>
              <a:t>Agenda</a:t>
            </a:r>
          </a:p>
        </p:txBody>
      </p:sp>
    </p:spTree>
    <p:extLst>
      <p:ext uri="{BB962C8B-B14F-4D97-AF65-F5344CB8AC3E}">
        <p14:creationId xmlns:p14="http://schemas.microsoft.com/office/powerpoint/2010/main" val="42132872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48094" y="1018632"/>
            <a:ext cx="7332426" cy="4820736"/>
          </a:xfrm>
        </p:spPr>
        <p:txBody>
          <a:bodyPr/>
          <a:lstStyle/>
          <a:p>
            <a:pPr marL="0" indent="0">
              <a:buNone/>
            </a:pPr>
            <a:r>
              <a:rPr lang="en-US" sz="2000" dirty="0"/>
              <a:t>F and C grades should rarely be necessary for graduate students</a:t>
            </a:r>
          </a:p>
          <a:p>
            <a:pPr lvl="1">
              <a:buFont typeface="Arial" panose="020B0604020202020204" pitchFamily="34" charset="0"/>
              <a:buChar char="•"/>
            </a:pPr>
            <a:r>
              <a:rPr lang="en-US" sz="1600" dirty="0"/>
              <a:t>Stronger academically</a:t>
            </a:r>
          </a:p>
          <a:p>
            <a:pPr lvl="1">
              <a:buFont typeface="Arial" panose="020B0604020202020204" pitchFamily="34" charset="0"/>
              <a:buChar char="•"/>
            </a:pPr>
            <a:r>
              <a:rPr lang="en-US" sz="1600" dirty="0"/>
              <a:t>More mature</a:t>
            </a:r>
          </a:p>
          <a:p>
            <a:pPr lvl="1">
              <a:buFont typeface="Arial" panose="020B0604020202020204" pitchFamily="34" charset="0"/>
              <a:buChar char="•"/>
            </a:pPr>
            <a:r>
              <a:rPr lang="en-US" sz="1600" dirty="0"/>
              <a:t>Individualized and highly focused program of study</a:t>
            </a:r>
          </a:p>
          <a:p>
            <a:pPr lvl="1">
              <a:buFont typeface="Arial" panose="020B0604020202020204" pitchFamily="34" charset="0"/>
              <a:buChar char="•"/>
            </a:pPr>
            <a:endParaRPr lang="en-US" sz="1600" dirty="0"/>
          </a:p>
          <a:p>
            <a:pPr marL="0" indent="0">
              <a:buNone/>
            </a:pPr>
            <a:r>
              <a:rPr lang="en-US" sz="2000" dirty="0"/>
              <a:t>A single F/C grade does not remove a graduate student from their program of study.  Grad students often earn multiple A grades.</a:t>
            </a:r>
          </a:p>
          <a:p>
            <a:pPr marL="0" indent="0">
              <a:buNone/>
            </a:pPr>
            <a:endParaRPr lang="en-US" sz="2000" dirty="0"/>
          </a:p>
          <a:p>
            <a:pPr marL="0" indent="0">
              <a:buNone/>
            </a:pPr>
            <a:r>
              <a:rPr lang="en-US" sz="2000" dirty="0"/>
              <a:t>Options to avoid C and F grades</a:t>
            </a:r>
          </a:p>
          <a:p>
            <a:pPr lvl="1">
              <a:buFont typeface="Arial" panose="020B0604020202020204" pitchFamily="34" charset="0"/>
              <a:buChar char="•"/>
            </a:pPr>
            <a:r>
              <a:rPr lang="en-US" sz="1600" dirty="0"/>
              <a:t>Withdraw prior to 12</a:t>
            </a:r>
            <a:r>
              <a:rPr lang="en-US" sz="1600" baseline="30000" dirty="0"/>
              <a:t>th</a:t>
            </a:r>
            <a:r>
              <a:rPr lang="en-US" sz="1600" dirty="0"/>
              <a:t> week</a:t>
            </a:r>
          </a:p>
          <a:p>
            <a:pPr lvl="1">
              <a:buFont typeface="Arial" panose="020B0604020202020204" pitchFamily="34" charset="0"/>
              <a:buChar char="•"/>
            </a:pPr>
            <a:r>
              <a:rPr lang="en-US" sz="1600" dirty="0"/>
              <a:t>Incomplete grade after 12</a:t>
            </a:r>
            <a:r>
              <a:rPr lang="en-US" sz="1600" baseline="30000" dirty="0"/>
              <a:t>th</a:t>
            </a:r>
            <a:r>
              <a:rPr lang="en-US" sz="1600" dirty="0"/>
              <a:t> week</a:t>
            </a:r>
          </a:p>
          <a:p>
            <a:pPr lvl="1">
              <a:buFont typeface="Arial" panose="020B0604020202020204" pitchFamily="34" charset="0"/>
              <a:buChar char="•"/>
            </a:pPr>
            <a:r>
              <a:rPr lang="en-US" sz="1600" dirty="0"/>
              <a:t>Appeal capriciously awarded grades after end of semester</a:t>
            </a:r>
          </a:p>
          <a:p>
            <a:pPr lvl="1">
              <a:buFont typeface="Arial" panose="020B0604020202020204" pitchFamily="34" charset="0"/>
              <a:buChar char="•"/>
            </a:pPr>
            <a:endParaRPr lang="en-US" sz="2000" dirty="0"/>
          </a:p>
          <a:p>
            <a:pPr marL="0" indent="0">
              <a:buNone/>
            </a:pPr>
            <a:r>
              <a:rPr lang="en-US" sz="2000" dirty="0"/>
              <a:t>Instructors who are inappropriately penalized for the grades they assign may avail themselves of the grievance procedure</a:t>
            </a:r>
          </a:p>
          <a:p>
            <a:pPr marL="0" indent="0">
              <a:buNone/>
            </a:pPr>
            <a:endParaRPr lang="en-US" sz="2000" dirty="0"/>
          </a:p>
        </p:txBody>
      </p:sp>
      <p:sp>
        <p:nvSpPr>
          <p:cNvPr id="3" name="Text Placeholder 2"/>
          <p:cNvSpPr>
            <a:spLocks noGrp="1"/>
          </p:cNvSpPr>
          <p:nvPr>
            <p:ph type="body" sz="quarter" idx="12"/>
          </p:nvPr>
        </p:nvSpPr>
        <p:spPr>
          <a:xfrm>
            <a:off x="479669" y="208464"/>
            <a:ext cx="8184662" cy="634915"/>
          </a:xfrm>
        </p:spPr>
        <p:txBody>
          <a:bodyPr>
            <a:normAutofit/>
          </a:bodyPr>
          <a:lstStyle/>
          <a:p>
            <a:pPr algn="ctr"/>
            <a:r>
              <a:rPr lang="en-US" dirty="0"/>
              <a:t>Arguments for Status Quo</a:t>
            </a:r>
          </a:p>
        </p:txBody>
      </p:sp>
    </p:spTree>
    <p:extLst>
      <p:ext uri="{BB962C8B-B14F-4D97-AF65-F5344CB8AC3E}">
        <p14:creationId xmlns:p14="http://schemas.microsoft.com/office/powerpoint/2010/main" val="42777204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48094" y="1429305"/>
            <a:ext cx="7332426" cy="4820736"/>
          </a:xfrm>
        </p:spPr>
        <p:txBody>
          <a:bodyPr/>
          <a:lstStyle/>
          <a:p>
            <a:pPr marL="0" indent="0">
              <a:buNone/>
            </a:pPr>
            <a:r>
              <a:rPr lang="en-US" sz="2000" dirty="0"/>
              <a:t>If assigned grades inappropriately impact student teacher evaluations, the teacher evaluation process should be modified, not the GPA calculation process</a:t>
            </a:r>
          </a:p>
          <a:p>
            <a:pPr marL="0" indent="0">
              <a:buNone/>
            </a:pPr>
            <a:endParaRPr lang="en-US" sz="2000" dirty="0"/>
          </a:p>
          <a:p>
            <a:pPr marL="0" indent="0">
              <a:buNone/>
            </a:pPr>
            <a:r>
              <a:rPr lang="en-US" sz="2000" dirty="0"/>
              <a:t>University policies did not handle Spring 2020 disruptions, and the faculty responded by altering GPA calculations for that semester.  Continuing disruptions have been reasonably foreseeable, and accommodated, without altering the GPA.</a:t>
            </a:r>
          </a:p>
          <a:p>
            <a:pPr marL="0" indent="0">
              <a:buNone/>
            </a:pPr>
            <a:endParaRPr lang="en-US" sz="2000" dirty="0"/>
          </a:p>
          <a:p>
            <a:pPr marL="0" indent="0">
              <a:buNone/>
            </a:pPr>
            <a:r>
              <a:rPr lang="en-US" sz="2000" dirty="0"/>
              <a:t>Allowing a student to replace a low grade with a higher grade in a different topic substantially modifies the meaning of a GPA</a:t>
            </a:r>
          </a:p>
          <a:p>
            <a:pPr marL="0" indent="0">
              <a:buNone/>
            </a:pPr>
            <a:endParaRPr lang="en-US" sz="2000" dirty="0"/>
          </a:p>
          <a:p>
            <a:pPr marL="0" indent="0">
              <a:buNone/>
            </a:pPr>
            <a:endParaRPr lang="en-US" sz="2000" dirty="0"/>
          </a:p>
        </p:txBody>
      </p:sp>
      <p:sp>
        <p:nvSpPr>
          <p:cNvPr id="3" name="Text Placeholder 2"/>
          <p:cNvSpPr>
            <a:spLocks noGrp="1"/>
          </p:cNvSpPr>
          <p:nvPr>
            <p:ph type="body" sz="quarter" idx="12"/>
          </p:nvPr>
        </p:nvSpPr>
        <p:spPr>
          <a:xfrm>
            <a:off x="479669" y="607959"/>
            <a:ext cx="8184662" cy="634915"/>
          </a:xfrm>
        </p:spPr>
        <p:txBody>
          <a:bodyPr>
            <a:normAutofit/>
          </a:bodyPr>
          <a:lstStyle/>
          <a:p>
            <a:pPr algn="ctr"/>
            <a:r>
              <a:rPr lang="en-US" dirty="0"/>
              <a:t>Arguments for Status Quo</a:t>
            </a:r>
          </a:p>
        </p:txBody>
      </p:sp>
    </p:spTree>
    <p:extLst>
      <p:ext uri="{BB962C8B-B14F-4D97-AF65-F5344CB8AC3E}">
        <p14:creationId xmlns:p14="http://schemas.microsoft.com/office/powerpoint/2010/main" val="8352264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48094" y="1429305"/>
            <a:ext cx="7332426" cy="4820736"/>
          </a:xfrm>
        </p:spPr>
        <p:txBody>
          <a:bodyPr/>
          <a:lstStyle/>
          <a:p>
            <a:pPr marL="0" indent="0">
              <a:buNone/>
            </a:pPr>
            <a:r>
              <a:rPr lang="en-US" dirty="0"/>
              <a:t>The AF&amp;S committee reported to the Graduate Council that we do not support changing university policy in this area.</a:t>
            </a:r>
          </a:p>
          <a:p>
            <a:pPr marL="0" indent="0">
              <a:buNone/>
            </a:pPr>
            <a:endParaRPr lang="en-US" sz="2000" dirty="0"/>
          </a:p>
          <a:p>
            <a:pPr marL="0" indent="0">
              <a:buNone/>
            </a:pPr>
            <a:endParaRPr lang="en-US" sz="2000" dirty="0"/>
          </a:p>
        </p:txBody>
      </p:sp>
      <p:sp>
        <p:nvSpPr>
          <p:cNvPr id="3" name="Text Placeholder 2"/>
          <p:cNvSpPr>
            <a:spLocks noGrp="1"/>
          </p:cNvSpPr>
          <p:nvPr>
            <p:ph type="body" sz="quarter" idx="12"/>
          </p:nvPr>
        </p:nvSpPr>
        <p:spPr>
          <a:xfrm>
            <a:off x="479669" y="607959"/>
            <a:ext cx="8184662" cy="634915"/>
          </a:xfrm>
        </p:spPr>
        <p:txBody>
          <a:bodyPr>
            <a:normAutofit/>
          </a:bodyPr>
          <a:lstStyle/>
          <a:p>
            <a:pPr algn="ctr"/>
            <a:r>
              <a:rPr lang="en-US" dirty="0"/>
              <a:t>Recommendation</a:t>
            </a:r>
          </a:p>
        </p:txBody>
      </p:sp>
    </p:spTree>
    <p:extLst>
      <p:ext uri="{BB962C8B-B14F-4D97-AF65-F5344CB8AC3E}">
        <p14:creationId xmlns:p14="http://schemas.microsoft.com/office/powerpoint/2010/main" val="13623619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VII. Reports of Standing Committees</a:t>
            </a:r>
          </a:p>
          <a:p>
            <a:pPr marL="0" indent="0" defTabSz="685800">
              <a:buNone/>
            </a:pPr>
            <a:r>
              <a:rPr lang="en-US" sz="3600" dirty="0"/>
              <a:t>	</a:t>
            </a:r>
            <a:r>
              <a:rPr lang="en-US" sz="3600" dirty="0">
                <a:solidFill>
                  <a:srgbClr val="000000"/>
                </a:solidFill>
                <a:latin typeface="Orgon Slab" panose="02000503000000020004" pitchFamily="50" charset="0"/>
              </a:rPr>
              <a:t>C</a:t>
            </a:r>
            <a:r>
              <a:rPr lang="en-US" sz="3600" dirty="0">
                <a:solidFill>
                  <a:srgbClr val="003B49"/>
                </a:solidFill>
                <a:latin typeface="Orgon Slab" panose="02000503000000020004" pitchFamily="50" charset="0"/>
              </a:rPr>
              <a:t>.	Budgetary Affairs</a:t>
            </a:r>
          </a:p>
          <a:p>
            <a:pPr marL="0" indent="0" defTabSz="685800">
              <a:buNone/>
            </a:pPr>
            <a:r>
              <a:rPr lang="en-US" sz="3600" dirty="0">
                <a:solidFill>
                  <a:srgbClr val="003B49"/>
                </a:solidFill>
                <a:latin typeface="Orgon Slab" panose="02000503000000020004" pitchFamily="50" charset="0"/>
              </a:rPr>
              <a:t>	M. Fitch</a:t>
            </a:r>
          </a:p>
          <a:p>
            <a:pPr marL="0" indent="0" defTabSz="685800">
              <a:buNone/>
            </a:pPr>
            <a:r>
              <a:rPr lang="en-US" sz="3200" dirty="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18756253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2112065"/>
            <a:ext cx="8343900" cy="3886200"/>
          </a:xfrm>
          <a:ln w="22225">
            <a:noFill/>
          </a:ln>
        </p:spPr>
        <p:txBody>
          <a:bodyPr>
            <a:normAutofit/>
          </a:bodyPr>
          <a:lstStyle/>
          <a:p>
            <a:pPr marL="0" indent="0">
              <a:buNone/>
            </a:pPr>
            <a:r>
              <a:rPr lang="en-US" sz="2700" dirty="0">
                <a:latin typeface="Orgon Slab Medium" panose="02000603000000020004" pitchFamily="50" charset="0"/>
              </a:rPr>
              <a:t>Referrals</a:t>
            </a:r>
          </a:p>
          <a:p>
            <a:r>
              <a:rPr lang="en-US" sz="2700" dirty="0">
                <a:latin typeface="Orgon Slab Medium" panose="02000603000000020004" pitchFamily="50" charset="0"/>
              </a:rPr>
              <a:t>Entryway spending during layoffs</a:t>
            </a:r>
          </a:p>
          <a:p>
            <a:pPr marL="0" indent="0">
              <a:buNone/>
            </a:pPr>
            <a:r>
              <a:rPr lang="en-US" sz="2700" dirty="0">
                <a:latin typeface="Orgon Slab Medium" panose="02000603000000020004" pitchFamily="50" charset="0"/>
              </a:rPr>
              <a:t>Continuing referrals:</a:t>
            </a:r>
          </a:p>
          <a:p>
            <a:r>
              <a:rPr lang="en-US" sz="2700" dirty="0">
                <a:latin typeface="Orgon Slab Medium" panose="02000603000000020004" pitchFamily="50" charset="0"/>
              </a:rPr>
              <a:t>Report on the “big picture balance sheet”</a:t>
            </a:r>
          </a:p>
          <a:p>
            <a:r>
              <a:rPr lang="en-US" sz="2700" dirty="0">
                <a:latin typeface="Orgon Slab Medium" panose="02000603000000020004" pitchFamily="50" charset="0"/>
              </a:rPr>
              <a:t>Current and next FY budget</a:t>
            </a:r>
          </a:p>
          <a:p>
            <a:pPr marL="0" indent="0">
              <a:buNone/>
            </a:pPr>
            <a:r>
              <a:rPr lang="en-US" sz="2700" dirty="0">
                <a:latin typeface="Orgon Slab Medium" panose="02000603000000020004" pitchFamily="50" charset="0"/>
              </a:rPr>
              <a:t>Non-referral</a:t>
            </a:r>
          </a:p>
          <a:p>
            <a:r>
              <a:rPr lang="en-US" sz="2700" dirty="0">
                <a:latin typeface="Orgon Slab Medium" panose="02000603000000020004" pitchFamily="50" charset="0"/>
              </a:rPr>
              <a:t>CEC service center</a:t>
            </a:r>
          </a:p>
        </p:txBody>
      </p:sp>
      <p:sp>
        <p:nvSpPr>
          <p:cNvPr id="5" name="Rectangle 4"/>
          <p:cNvSpPr/>
          <p:nvPr/>
        </p:nvSpPr>
        <p:spPr>
          <a:xfrm>
            <a:off x="1157288" y="1011957"/>
            <a:ext cx="6743700" cy="1200329"/>
          </a:xfrm>
          <a:prstGeom prst="rect">
            <a:avLst/>
          </a:prstGeom>
        </p:spPr>
        <p:txBody>
          <a:bodyPr wrap="square">
            <a:spAutoFit/>
          </a:bodyPr>
          <a:lstStyle/>
          <a:p>
            <a:pPr algn="ctr" defTabSz="685800"/>
            <a:r>
              <a:rPr lang="en-US" sz="3600" b="1" dirty="0">
                <a:solidFill>
                  <a:srgbClr val="00B050"/>
                </a:solidFill>
                <a:latin typeface="Orgon Slab Medium" panose="02000603000000020004" pitchFamily="50" charset="0"/>
              </a:rPr>
              <a:t>Budgetary Affairs Committee</a:t>
            </a:r>
          </a:p>
          <a:p>
            <a:pPr algn="ctr" defTabSz="685800"/>
            <a:r>
              <a:rPr lang="en-US" sz="3600" b="1">
                <a:solidFill>
                  <a:srgbClr val="00B050"/>
                </a:solidFill>
                <a:latin typeface="Orgon Slab Medium" panose="02000603000000020004" pitchFamily="50" charset="0"/>
              </a:rPr>
              <a:t>Apr 29, </a:t>
            </a:r>
            <a:r>
              <a:rPr lang="en-US" sz="3600" b="1" dirty="0">
                <a:solidFill>
                  <a:srgbClr val="00B050"/>
                </a:solidFill>
                <a:latin typeface="Orgon Slab Medium" panose="02000603000000020004" pitchFamily="50" charset="0"/>
              </a:rPr>
              <a:t>2021</a:t>
            </a:r>
            <a:endParaRPr lang="en-US" sz="3300" dirty="0">
              <a:solidFill>
                <a:srgbClr val="00B050"/>
              </a:solidFill>
              <a:latin typeface="Orgon Slab Medium" panose="02000603000000020004" pitchFamily="50" charset="0"/>
            </a:endParaRPr>
          </a:p>
        </p:txBody>
      </p:sp>
    </p:spTree>
    <p:extLst>
      <p:ext uri="{BB962C8B-B14F-4D97-AF65-F5344CB8AC3E}">
        <p14:creationId xmlns:p14="http://schemas.microsoft.com/office/powerpoint/2010/main" val="38757149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C4A6-9D1F-4F0A-903E-807776272FFD}"/>
              </a:ext>
            </a:extLst>
          </p:cNvPr>
          <p:cNvSpPr>
            <a:spLocks noGrp="1"/>
          </p:cNvSpPr>
          <p:nvPr>
            <p:ph type="title"/>
          </p:nvPr>
        </p:nvSpPr>
        <p:spPr>
          <a:xfrm>
            <a:off x="628650" y="1135824"/>
            <a:ext cx="7886700" cy="994172"/>
          </a:xfrm>
        </p:spPr>
        <p:txBody>
          <a:bodyPr/>
          <a:lstStyle/>
          <a:p>
            <a:pPr algn="ctr"/>
            <a:r>
              <a:rPr lang="en-US" dirty="0">
                <a:solidFill>
                  <a:srgbClr val="00B050"/>
                </a:solidFill>
                <a:latin typeface="Orgon Slab Medium" panose="02000603000000020004" pitchFamily="50" charset="0"/>
              </a:rPr>
              <a:t>Entryway spending</a:t>
            </a:r>
          </a:p>
        </p:txBody>
      </p:sp>
      <p:sp>
        <p:nvSpPr>
          <p:cNvPr id="3" name="Content Placeholder 2">
            <a:extLst>
              <a:ext uri="{FF2B5EF4-FFF2-40B4-BE49-F238E27FC236}">
                <a16:creationId xmlns:a16="http://schemas.microsoft.com/office/drawing/2014/main" id="{DA1DECCA-5C7E-40F6-B5D1-0E7397F99673}"/>
              </a:ext>
            </a:extLst>
          </p:cNvPr>
          <p:cNvSpPr>
            <a:spLocks noGrp="1"/>
          </p:cNvSpPr>
          <p:nvPr>
            <p:ph idx="1"/>
          </p:nvPr>
        </p:nvSpPr>
        <p:spPr>
          <a:xfrm>
            <a:off x="424543" y="1888297"/>
            <a:ext cx="8386355" cy="4112453"/>
          </a:xfrm>
        </p:spPr>
        <p:txBody>
          <a:bodyPr>
            <a:normAutofit fontScale="92500"/>
          </a:bodyPr>
          <a:lstStyle/>
          <a:p>
            <a:pPr marL="0" indent="0">
              <a:buNone/>
            </a:pPr>
            <a:r>
              <a:rPr lang="en-US" dirty="0">
                <a:latin typeface="Orgon Slab Medium" panose="02000603000000020004" pitchFamily="50" charset="0"/>
              </a:rPr>
              <a:t>Referral:  …university spent $3+ MM in FY20 on property acquisition and other costs, when departments were asked to cut 15%?  </a:t>
            </a:r>
          </a:p>
          <a:p>
            <a:r>
              <a:rPr lang="en-US" dirty="0">
                <a:latin typeface="Orgon Slab Medium" panose="02000603000000020004" pitchFamily="50" charset="0"/>
              </a:rPr>
              <a:t>FY20 on entryway = $0, did purchase MFA using $675K escrowed in 2017 contract (environmental delay)</a:t>
            </a:r>
          </a:p>
          <a:p>
            <a:r>
              <a:rPr lang="en-US" dirty="0">
                <a:latin typeface="Orgon Slab Medium" panose="02000603000000020004" pitchFamily="50" charset="0"/>
              </a:rPr>
              <a:t>FY19 = $306K</a:t>
            </a:r>
          </a:p>
          <a:p>
            <a:r>
              <a:rPr lang="en-US" dirty="0">
                <a:latin typeface="Orgon Slab Medium" panose="02000603000000020004" pitchFamily="50" charset="0"/>
              </a:rPr>
              <a:t>FY21 Subway property on 63 under contract, will be in FY 22, no operating $ (“arrival district capital campaign”) </a:t>
            </a:r>
          </a:p>
          <a:p>
            <a:r>
              <a:rPr lang="en-US" dirty="0">
                <a:latin typeface="Orgon Slab Medium" panose="02000603000000020004" pitchFamily="50" charset="0"/>
              </a:rPr>
              <a:t>Sum of S&amp;T properties for entryway ~ $1.2 MM, most 2015 or so (properties purchased when offered).  City/TDD made recent purchases. S&amp;T properties transfer to TDD, return after completion </a:t>
            </a:r>
          </a:p>
          <a:p>
            <a:r>
              <a:rPr lang="en-US" dirty="0">
                <a:latin typeface="Orgon Slab Medium" panose="02000603000000020004" pitchFamily="50" charset="0"/>
              </a:rPr>
              <a:t>$32 MM TDD bond: 72 Extension (~$13 MM), 63 improvements, University Drive, Kingshighway ($3.2 MM), I-44 Pedestrian Bridge ($2.75 MM)</a:t>
            </a:r>
          </a:p>
        </p:txBody>
      </p:sp>
    </p:spTree>
    <p:extLst>
      <p:ext uri="{BB962C8B-B14F-4D97-AF65-F5344CB8AC3E}">
        <p14:creationId xmlns:p14="http://schemas.microsoft.com/office/powerpoint/2010/main" val="7581399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C4A6-9D1F-4F0A-903E-807776272FFD}"/>
              </a:ext>
            </a:extLst>
          </p:cNvPr>
          <p:cNvSpPr>
            <a:spLocks noGrp="1"/>
          </p:cNvSpPr>
          <p:nvPr>
            <p:ph type="title"/>
          </p:nvPr>
        </p:nvSpPr>
        <p:spPr>
          <a:xfrm>
            <a:off x="628650" y="1135824"/>
            <a:ext cx="7886700" cy="994172"/>
          </a:xfrm>
        </p:spPr>
        <p:txBody>
          <a:bodyPr/>
          <a:lstStyle/>
          <a:p>
            <a:pPr algn="ctr"/>
            <a:r>
              <a:rPr lang="en-US" dirty="0">
                <a:solidFill>
                  <a:srgbClr val="00B050"/>
                </a:solidFill>
                <a:latin typeface="Orgon Slab Medium" panose="02000603000000020004" pitchFamily="50" charset="0"/>
              </a:rPr>
              <a:t>Entryway spending</a:t>
            </a:r>
          </a:p>
        </p:txBody>
      </p:sp>
      <p:pic>
        <p:nvPicPr>
          <p:cNvPr id="4" name="Picture 3">
            <a:extLst>
              <a:ext uri="{FF2B5EF4-FFF2-40B4-BE49-F238E27FC236}">
                <a16:creationId xmlns:a16="http://schemas.microsoft.com/office/drawing/2014/main" id="{F8D6DF6D-7B26-43C5-8380-BDEE45C09A81}"/>
              </a:ext>
            </a:extLst>
          </p:cNvPr>
          <p:cNvPicPr>
            <a:picLocks noChangeAspect="1"/>
          </p:cNvPicPr>
          <p:nvPr/>
        </p:nvPicPr>
        <p:blipFill>
          <a:blip r:embed="rId2"/>
          <a:stretch>
            <a:fillRect/>
          </a:stretch>
        </p:blipFill>
        <p:spPr>
          <a:xfrm>
            <a:off x="5938669" y="3084468"/>
            <a:ext cx="3205331" cy="2916283"/>
          </a:xfrm>
          <a:prstGeom prst="rect">
            <a:avLst/>
          </a:prstGeom>
        </p:spPr>
      </p:pic>
      <p:cxnSp>
        <p:nvCxnSpPr>
          <p:cNvPr id="7" name="Straight Arrow Connector 6">
            <a:extLst>
              <a:ext uri="{FF2B5EF4-FFF2-40B4-BE49-F238E27FC236}">
                <a16:creationId xmlns:a16="http://schemas.microsoft.com/office/drawing/2014/main" id="{74C27BED-E575-42BE-ACD5-82DFDE335283}"/>
              </a:ext>
            </a:extLst>
          </p:cNvPr>
          <p:cNvCxnSpPr>
            <a:cxnSpLocks/>
          </p:cNvCxnSpPr>
          <p:nvPr/>
        </p:nvCxnSpPr>
        <p:spPr>
          <a:xfrm>
            <a:off x="5338595" y="3326165"/>
            <a:ext cx="1558593" cy="757611"/>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9C4449F-6102-43DE-B587-461786523CB9}"/>
              </a:ext>
            </a:extLst>
          </p:cNvPr>
          <p:cNvSpPr/>
          <p:nvPr/>
        </p:nvSpPr>
        <p:spPr>
          <a:xfrm>
            <a:off x="5741125" y="2973433"/>
            <a:ext cx="2168435" cy="455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3" name="Freeform: Shape 12">
            <a:extLst>
              <a:ext uri="{FF2B5EF4-FFF2-40B4-BE49-F238E27FC236}">
                <a16:creationId xmlns:a16="http://schemas.microsoft.com/office/drawing/2014/main" id="{6C7BD68B-007A-407A-B415-D60A44F06FEC}"/>
              </a:ext>
            </a:extLst>
          </p:cNvPr>
          <p:cNvSpPr/>
          <p:nvPr/>
        </p:nvSpPr>
        <p:spPr>
          <a:xfrm>
            <a:off x="4441372" y="2823211"/>
            <a:ext cx="3729446" cy="1547948"/>
          </a:xfrm>
          <a:custGeom>
            <a:avLst/>
            <a:gdLst>
              <a:gd name="connsiteX0" fmla="*/ 0 w 4972594"/>
              <a:gd name="connsiteY0" fmla="*/ 0 h 2063931"/>
              <a:gd name="connsiteX1" fmla="*/ 4145280 w 4972594"/>
              <a:gd name="connsiteY1" fmla="*/ 0 h 2063931"/>
              <a:gd name="connsiteX2" fmla="*/ 4972594 w 4972594"/>
              <a:gd name="connsiteY2" fmla="*/ 2063931 h 2063931"/>
            </a:gdLst>
            <a:ahLst/>
            <a:cxnLst>
              <a:cxn ang="0">
                <a:pos x="connsiteX0" y="connsiteY0"/>
              </a:cxn>
              <a:cxn ang="0">
                <a:pos x="connsiteX1" y="connsiteY1"/>
              </a:cxn>
              <a:cxn ang="0">
                <a:pos x="connsiteX2" y="connsiteY2"/>
              </a:cxn>
            </a:cxnLst>
            <a:rect l="l" t="t" r="r" b="b"/>
            <a:pathLst>
              <a:path w="4972594" h="2063931">
                <a:moveTo>
                  <a:pt x="0" y="0"/>
                </a:moveTo>
                <a:lnTo>
                  <a:pt x="4145280" y="0"/>
                </a:lnTo>
                <a:lnTo>
                  <a:pt x="4972594" y="2063931"/>
                </a:lnTo>
              </a:path>
            </a:pathLst>
          </a:custGeom>
          <a:noFill/>
          <a:ln w="571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A1DECCA-5C7E-40F6-B5D1-0E7397F99673}"/>
              </a:ext>
            </a:extLst>
          </p:cNvPr>
          <p:cNvSpPr>
            <a:spLocks noGrp="1"/>
          </p:cNvSpPr>
          <p:nvPr>
            <p:ph idx="1"/>
          </p:nvPr>
        </p:nvSpPr>
        <p:spPr>
          <a:xfrm>
            <a:off x="209818" y="1878839"/>
            <a:ext cx="8306345" cy="3843338"/>
          </a:xfrm>
        </p:spPr>
        <p:txBody>
          <a:bodyPr>
            <a:normAutofit/>
          </a:bodyPr>
          <a:lstStyle/>
          <a:p>
            <a:pPr marL="0" indent="0">
              <a:buNone/>
            </a:pPr>
            <a:r>
              <a:rPr lang="en-US" dirty="0">
                <a:latin typeface="Orgon Slab Medium" panose="02000603000000020004" pitchFamily="50" charset="0"/>
              </a:rPr>
              <a:t>Arrival District:</a:t>
            </a:r>
          </a:p>
          <a:p>
            <a:r>
              <a:rPr lang="en-US" dirty="0">
                <a:latin typeface="Orgon Slab Medium" panose="02000603000000020004" pitchFamily="50" charset="0"/>
              </a:rPr>
              <a:t>I-44 Pedestrian bridge, $2.25 MM TDD + $500K MoDOT</a:t>
            </a:r>
          </a:p>
          <a:p>
            <a:r>
              <a:rPr lang="en-US" dirty="0">
                <a:latin typeface="Orgon Slab Medium" panose="02000603000000020004" pitchFamily="50" charset="0"/>
              </a:rPr>
              <a:t>Welcome Center, $12-16 MM</a:t>
            </a:r>
          </a:p>
          <a:p>
            <a:r>
              <a:rPr lang="en-US" dirty="0">
                <a:latin typeface="Orgon Slab Medium" panose="02000603000000020004" pitchFamily="50" charset="0"/>
              </a:rPr>
              <a:t>New Building (Student Experience Center?), $35 MM</a:t>
            </a:r>
          </a:p>
          <a:p>
            <a:r>
              <a:rPr lang="en-US" dirty="0">
                <a:latin typeface="Orgon Slab Medium" panose="02000603000000020004" pitchFamily="50" charset="0"/>
              </a:rPr>
              <a:t>Arrival district, $18 MM = campaign</a:t>
            </a:r>
          </a:p>
          <a:p>
            <a:r>
              <a:rPr lang="en-US" dirty="0">
                <a:latin typeface="Orgon Slab Medium" panose="02000603000000020004" pitchFamily="50" charset="0"/>
              </a:rPr>
              <a:t>University Drive ~$5.5 MM by TDD</a:t>
            </a:r>
          </a:p>
          <a:p>
            <a:r>
              <a:rPr lang="en-US" dirty="0">
                <a:latin typeface="Orgon Slab Medium" panose="02000603000000020004" pitchFamily="50" charset="0"/>
              </a:rPr>
              <a:t>US 63, University Dr to 9</a:t>
            </a:r>
            <a:r>
              <a:rPr lang="en-US" baseline="30000" dirty="0">
                <a:latin typeface="Orgon Slab Medium" panose="02000603000000020004" pitchFamily="50" charset="0"/>
              </a:rPr>
              <a:t>th</a:t>
            </a:r>
            <a:r>
              <a:rPr lang="en-US" dirty="0">
                <a:latin typeface="Orgon Slab Medium" panose="02000603000000020004" pitchFamily="50" charset="0"/>
              </a:rPr>
              <a:t> St ~$3 MM by TDD</a:t>
            </a:r>
          </a:p>
          <a:p>
            <a:r>
              <a:rPr lang="en-US" dirty="0">
                <a:latin typeface="Orgon Slab Medium" panose="02000603000000020004" pitchFamily="50" charset="0"/>
              </a:rPr>
              <a:t>By 2027, underpass by Havener, by S&amp;T</a:t>
            </a:r>
          </a:p>
          <a:p>
            <a:pPr marL="0" indent="0">
              <a:buNone/>
            </a:pPr>
            <a:endParaRPr lang="en-US" dirty="0">
              <a:latin typeface="Orgon Slab Medium" panose="02000603000000020004" pitchFamily="50" charset="0"/>
            </a:endParaRPr>
          </a:p>
        </p:txBody>
      </p:sp>
    </p:spTree>
    <p:extLst>
      <p:ext uri="{BB962C8B-B14F-4D97-AF65-F5344CB8AC3E}">
        <p14:creationId xmlns:p14="http://schemas.microsoft.com/office/powerpoint/2010/main" val="29149424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C4A6-9D1F-4F0A-903E-807776272FFD}"/>
              </a:ext>
            </a:extLst>
          </p:cNvPr>
          <p:cNvSpPr>
            <a:spLocks noGrp="1"/>
          </p:cNvSpPr>
          <p:nvPr>
            <p:ph type="title"/>
          </p:nvPr>
        </p:nvSpPr>
        <p:spPr>
          <a:xfrm>
            <a:off x="628650" y="1135824"/>
            <a:ext cx="7886700" cy="994172"/>
          </a:xfrm>
        </p:spPr>
        <p:txBody>
          <a:bodyPr/>
          <a:lstStyle/>
          <a:p>
            <a:pPr algn="ctr"/>
            <a:r>
              <a:rPr lang="en-US" dirty="0">
                <a:solidFill>
                  <a:srgbClr val="00B050"/>
                </a:solidFill>
                <a:latin typeface="Orgon Slab Medium" panose="02000603000000020004" pitchFamily="50" charset="0"/>
              </a:rPr>
              <a:t>Current Budget</a:t>
            </a:r>
          </a:p>
        </p:txBody>
      </p:sp>
      <p:sp>
        <p:nvSpPr>
          <p:cNvPr id="3" name="Content Placeholder 2">
            <a:extLst>
              <a:ext uri="{FF2B5EF4-FFF2-40B4-BE49-F238E27FC236}">
                <a16:creationId xmlns:a16="http://schemas.microsoft.com/office/drawing/2014/main" id="{DA1DECCA-5C7E-40F6-B5D1-0E7397F99673}"/>
              </a:ext>
            </a:extLst>
          </p:cNvPr>
          <p:cNvSpPr>
            <a:spLocks noGrp="1"/>
          </p:cNvSpPr>
          <p:nvPr>
            <p:ph idx="1"/>
          </p:nvPr>
        </p:nvSpPr>
        <p:spPr>
          <a:xfrm>
            <a:off x="628650" y="1888298"/>
            <a:ext cx="7886700" cy="3843338"/>
          </a:xfrm>
        </p:spPr>
        <p:txBody>
          <a:bodyPr>
            <a:normAutofit/>
          </a:bodyPr>
          <a:lstStyle/>
          <a:p>
            <a:r>
              <a:rPr lang="en-US" dirty="0">
                <a:latin typeface="Orgon Slab Medium" panose="02000603000000020004" pitchFamily="50" charset="0"/>
              </a:rPr>
              <a:t>Current FY budget remains on target</a:t>
            </a:r>
          </a:p>
          <a:p>
            <a:pPr lvl="1"/>
            <a:r>
              <a:rPr lang="en-US" sz="2100" dirty="0">
                <a:latin typeface="Orgon Slab Medium" panose="02000603000000020004" pitchFamily="50" charset="0"/>
              </a:rPr>
              <a:t>Some possibility of ending with a surplus = cost dollars</a:t>
            </a:r>
          </a:p>
          <a:p>
            <a:pPr lvl="1"/>
            <a:r>
              <a:rPr lang="en-US" sz="2100" dirty="0">
                <a:latin typeface="Orgon Slab Medium" panose="02000603000000020004" pitchFamily="50" charset="0"/>
              </a:rPr>
              <a:t>CARES funding = cost dollars</a:t>
            </a:r>
          </a:p>
          <a:p>
            <a:pPr lvl="1"/>
            <a:r>
              <a:rPr lang="en-US" sz="2100" dirty="0">
                <a:latin typeface="Orgon Slab Medium" panose="02000603000000020004" pitchFamily="50" charset="0"/>
              </a:rPr>
              <a:t>IT infrastructure investments</a:t>
            </a:r>
          </a:p>
          <a:p>
            <a:pPr marL="0" indent="0">
              <a:buNone/>
            </a:pPr>
            <a:endParaRPr lang="en-US" dirty="0">
              <a:latin typeface="Orgon Slab Medium" panose="02000603000000020004" pitchFamily="50" charset="0"/>
            </a:endParaRPr>
          </a:p>
        </p:txBody>
      </p:sp>
    </p:spTree>
    <p:extLst>
      <p:ext uri="{BB962C8B-B14F-4D97-AF65-F5344CB8AC3E}">
        <p14:creationId xmlns:p14="http://schemas.microsoft.com/office/powerpoint/2010/main" val="30480528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C4A6-9D1F-4F0A-903E-807776272FFD}"/>
              </a:ext>
            </a:extLst>
          </p:cNvPr>
          <p:cNvSpPr>
            <a:spLocks noGrp="1"/>
          </p:cNvSpPr>
          <p:nvPr>
            <p:ph type="title"/>
          </p:nvPr>
        </p:nvSpPr>
        <p:spPr>
          <a:xfrm>
            <a:off x="628650" y="1135824"/>
            <a:ext cx="7886700" cy="994172"/>
          </a:xfrm>
        </p:spPr>
        <p:txBody>
          <a:bodyPr/>
          <a:lstStyle/>
          <a:p>
            <a:pPr algn="ctr"/>
            <a:r>
              <a:rPr lang="en-US" dirty="0">
                <a:solidFill>
                  <a:srgbClr val="00B050"/>
                </a:solidFill>
                <a:latin typeface="Orgon Slab Medium" panose="02000603000000020004" pitchFamily="50" charset="0"/>
              </a:rPr>
              <a:t>FY 2022 Budget Planning</a:t>
            </a:r>
          </a:p>
        </p:txBody>
      </p:sp>
      <p:pic>
        <p:nvPicPr>
          <p:cNvPr id="6" name="Content Placeholder 5">
            <a:extLst>
              <a:ext uri="{FF2B5EF4-FFF2-40B4-BE49-F238E27FC236}">
                <a16:creationId xmlns:a16="http://schemas.microsoft.com/office/drawing/2014/main" id="{28D0C242-12A5-4254-BA76-74D2A46BE203}"/>
              </a:ext>
            </a:extLst>
          </p:cNvPr>
          <p:cNvPicPr>
            <a:picLocks noGrp="1" noChangeAspect="1"/>
          </p:cNvPicPr>
          <p:nvPr>
            <p:ph idx="1"/>
          </p:nvPr>
        </p:nvPicPr>
        <p:blipFill rotWithShape="1">
          <a:blip r:embed="rId2"/>
          <a:srcRect l="2178" t="3350" b="4303"/>
          <a:stretch/>
        </p:blipFill>
        <p:spPr>
          <a:xfrm>
            <a:off x="2163239" y="1937925"/>
            <a:ext cx="4817523" cy="4062826"/>
          </a:xfrm>
          <a:prstGeom prst="rect">
            <a:avLst/>
          </a:prstGeom>
        </p:spPr>
      </p:pic>
      <p:sp>
        <p:nvSpPr>
          <p:cNvPr id="7" name="TextBox 6">
            <a:extLst>
              <a:ext uri="{FF2B5EF4-FFF2-40B4-BE49-F238E27FC236}">
                <a16:creationId xmlns:a16="http://schemas.microsoft.com/office/drawing/2014/main" id="{EE3F7F06-EDFD-4AA4-8C20-FE52FF3EEC6E}"/>
              </a:ext>
            </a:extLst>
          </p:cNvPr>
          <p:cNvSpPr txBox="1"/>
          <p:nvPr/>
        </p:nvSpPr>
        <p:spPr>
          <a:xfrm>
            <a:off x="6801375" y="3145871"/>
            <a:ext cx="2004075" cy="923330"/>
          </a:xfrm>
          <a:prstGeom prst="rect">
            <a:avLst/>
          </a:prstGeom>
          <a:noFill/>
        </p:spPr>
        <p:txBody>
          <a:bodyPr wrap="none" rtlCol="0">
            <a:spAutoFit/>
          </a:bodyPr>
          <a:lstStyle/>
          <a:p>
            <a:pPr defTabSz="685800"/>
            <a:r>
              <a:rPr lang="en-US" sz="1350" dirty="0">
                <a:solidFill>
                  <a:srgbClr val="FF0000"/>
                </a:solidFill>
                <a:latin typeface="Calibri" panose="020F0502020204030204"/>
              </a:rPr>
              <a:t>x 26.7 x 5115 = $1.42 MM</a:t>
            </a:r>
          </a:p>
          <a:p>
            <a:pPr defTabSz="685800"/>
            <a:r>
              <a:rPr lang="en-US" sz="1350" dirty="0">
                <a:solidFill>
                  <a:srgbClr val="FF0000"/>
                </a:solidFill>
                <a:latin typeface="Calibri" panose="020F0502020204030204"/>
              </a:rPr>
              <a:t>x 26.7 x   716 = $0.11 MM</a:t>
            </a:r>
          </a:p>
          <a:p>
            <a:pPr defTabSz="685800"/>
            <a:endParaRPr lang="en-US" sz="1350" dirty="0">
              <a:solidFill>
                <a:srgbClr val="FF0000"/>
              </a:solidFill>
              <a:latin typeface="Calibri" panose="020F0502020204030204"/>
            </a:endParaRPr>
          </a:p>
          <a:p>
            <a:pPr defTabSz="685800"/>
            <a:r>
              <a:rPr lang="en-US" sz="1350" dirty="0">
                <a:solidFill>
                  <a:srgbClr val="FF0000"/>
                </a:solidFill>
                <a:latin typeface="Calibri" panose="020F0502020204030204"/>
              </a:rPr>
              <a:t>	       = $0</a:t>
            </a:r>
          </a:p>
        </p:txBody>
      </p:sp>
      <p:sp>
        <p:nvSpPr>
          <p:cNvPr id="8" name="TextBox 7">
            <a:extLst>
              <a:ext uri="{FF2B5EF4-FFF2-40B4-BE49-F238E27FC236}">
                <a16:creationId xmlns:a16="http://schemas.microsoft.com/office/drawing/2014/main" id="{36E2B7F9-5E42-4E44-9EEB-C26D9AD2EA77}"/>
              </a:ext>
            </a:extLst>
          </p:cNvPr>
          <p:cNvSpPr txBox="1"/>
          <p:nvPr/>
        </p:nvSpPr>
        <p:spPr>
          <a:xfrm>
            <a:off x="2497822" y="3325737"/>
            <a:ext cx="1099981" cy="253916"/>
          </a:xfrm>
          <a:prstGeom prst="rect">
            <a:avLst/>
          </a:prstGeom>
          <a:noFill/>
        </p:spPr>
        <p:txBody>
          <a:bodyPr wrap="none" rtlCol="0">
            <a:spAutoFit/>
          </a:bodyPr>
          <a:lstStyle/>
          <a:p>
            <a:pPr defTabSz="685800"/>
            <a:r>
              <a:rPr lang="en-US" sz="1050" dirty="0">
                <a:solidFill>
                  <a:srgbClr val="FF0000"/>
                </a:solidFill>
                <a:latin typeface="Calibri" panose="020F0502020204030204"/>
              </a:rPr>
              <a:t>Avg 26.7 </a:t>
            </a:r>
            <a:r>
              <a:rPr lang="en-US" sz="1050" dirty="0" err="1">
                <a:solidFill>
                  <a:srgbClr val="FF0000"/>
                </a:solidFill>
                <a:latin typeface="Calibri" panose="020F0502020204030204"/>
              </a:rPr>
              <a:t>cr</a:t>
            </a:r>
            <a:r>
              <a:rPr lang="en-US" sz="1050" dirty="0">
                <a:solidFill>
                  <a:srgbClr val="FF0000"/>
                </a:solidFill>
                <a:latin typeface="Calibri" panose="020F0502020204030204"/>
              </a:rPr>
              <a:t> </a:t>
            </a:r>
            <a:r>
              <a:rPr lang="en-US" sz="1050" dirty="0" err="1">
                <a:solidFill>
                  <a:srgbClr val="FF0000"/>
                </a:solidFill>
                <a:latin typeface="Calibri" panose="020F0502020204030204"/>
              </a:rPr>
              <a:t>hr</a:t>
            </a:r>
            <a:r>
              <a:rPr lang="en-US" sz="1050" dirty="0">
                <a:solidFill>
                  <a:srgbClr val="FF0000"/>
                </a:solidFill>
                <a:latin typeface="Calibri" panose="020F0502020204030204"/>
              </a:rPr>
              <a:t>/</a:t>
            </a:r>
            <a:r>
              <a:rPr lang="en-US" sz="1050" dirty="0" err="1">
                <a:solidFill>
                  <a:srgbClr val="FF0000"/>
                </a:solidFill>
                <a:latin typeface="Calibri" panose="020F0502020204030204"/>
              </a:rPr>
              <a:t>yr</a:t>
            </a:r>
            <a:endParaRPr lang="en-US" sz="1050" dirty="0">
              <a:solidFill>
                <a:srgbClr val="FF0000"/>
              </a:solidFill>
              <a:latin typeface="Calibri" panose="020F0502020204030204"/>
            </a:endParaRPr>
          </a:p>
        </p:txBody>
      </p:sp>
      <p:sp>
        <p:nvSpPr>
          <p:cNvPr id="9" name="TextBox 8">
            <a:extLst>
              <a:ext uri="{FF2B5EF4-FFF2-40B4-BE49-F238E27FC236}">
                <a16:creationId xmlns:a16="http://schemas.microsoft.com/office/drawing/2014/main" id="{1E0A601D-D1F3-4DA7-95D8-56F3F936185A}"/>
              </a:ext>
            </a:extLst>
          </p:cNvPr>
          <p:cNvSpPr txBox="1"/>
          <p:nvPr/>
        </p:nvSpPr>
        <p:spPr>
          <a:xfrm>
            <a:off x="6895630" y="1937924"/>
            <a:ext cx="2133726" cy="923330"/>
          </a:xfrm>
          <a:prstGeom prst="rect">
            <a:avLst/>
          </a:prstGeom>
          <a:noFill/>
        </p:spPr>
        <p:txBody>
          <a:bodyPr wrap="none" rtlCol="0">
            <a:spAutoFit/>
          </a:bodyPr>
          <a:lstStyle/>
          <a:p>
            <a:pPr defTabSz="685800"/>
            <a:r>
              <a:rPr lang="en-US" sz="1350" u="sng" dirty="0">
                <a:solidFill>
                  <a:srgbClr val="FF0000"/>
                </a:solidFill>
                <a:latin typeface="Calibri" panose="020F0502020204030204"/>
              </a:rPr>
              <a:t>Fitch </a:t>
            </a:r>
            <a:r>
              <a:rPr lang="en-US" sz="1350" u="sng" dirty="0" err="1">
                <a:solidFill>
                  <a:srgbClr val="FF0000"/>
                </a:solidFill>
                <a:latin typeface="Calibri" panose="020F0502020204030204"/>
              </a:rPr>
              <a:t>geusstimates</a:t>
            </a:r>
            <a:endParaRPr lang="en-US" sz="1350" u="sng" dirty="0">
              <a:solidFill>
                <a:srgbClr val="FF0000"/>
              </a:solidFill>
              <a:latin typeface="Calibri" panose="020F0502020204030204"/>
            </a:endParaRPr>
          </a:p>
          <a:p>
            <a:pPr marL="214313" indent="-214313" defTabSz="685800">
              <a:buFont typeface="Arial" panose="020B0604020202020204" pitchFamily="34" charset="0"/>
              <a:buChar char="•"/>
            </a:pPr>
            <a:r>
              <a:rPr lang="en-US" sz="1350" dirty="0">
                <a:solidFill>
                  <a:srgbClr val="FF0000"/>
                </a:solidFill>
                <a:latin typeface="Calibri" panose="020F0502020204030204"/>
              </a:rPr>
              <a:t>Student count down ~50</a:t>
            </a:r>
          </a:p>
          <a:p>
            <a:pPr marL="214313" indent="-214313" defTabSz="685800">
              <a:buFont typeface="Arial" panose="020B0604020202020204" pitchFamily="34" charset="0"/>
              <a:buChar char="•"/>
            </a:pPr>
            <a:r>
              <a:rPr lang="en-US" sz="1350" dirty="0">
                <a:solidFill>
                  <a:srgbClr val="FF0000"/>
                </a:solidFill>
                <a:latin typeface="Calibri" panose="020F0502020204030204"/>
              </a:rPr>
              <a:t>82.3% Engineers</a:t>
            </a:r>
          </a:p>
          <a:p>
            <a:pPr marL="214313" indent="-214313" defTabSz="685800">
              <a:buFont typeface="Arial" panose="020B0604020202020204" pitchFamily="34" charset="0"/>
              <a:buChar char="•"/>
            </a:pPr>
            <a:r>
              <a:rPr lang="en-US" sz="1350" dirty="0">
                <a:solidFill>
                  <a:srgbClr val="FF0000"/>
                </a:solidFill>
                <a:latin typeface="Calibri" panose="020F0502020204030204"/>
              </a:rPr>
              <a:t>   2% BIT</a:t>
            </a:r>
          </a:p>
        </p:txBody>
      </p:sp>
      <p:sp>
        <p:nvSpPr>
          <p:cNvPr id="10" name="TextBox 9">
            <a:extLst>
              <a:ext uri="{FF2B5EF4-FFF2-40B4-BE49-F238E27FC236}">
                <a16:creationId xmlns:a16="http://schemas.microsoft.com/office/drawing/2014/main" id="{0D2E32B7-8CFE-4740-A7F9-A6DDF2998CE9}"/>
              </a:ext>
            </a:extLst>
          </p:cNvPr>
          <p:cNvSpPr txBox="1"/>
          <p:nvPr/>
        </p:nvSpPr>
        <p:spPr>
          <a:xfrm>
            <a:off x="6820130" y="5040735"/>
            <a:ext cx="2406428" cy="923330"/>
          </a:xfrm>
          <a:prstGeom prst="rect">
            <a:avLst/>
          </a:prstGeom>
          <a:noFill/>
        </p:spPr>
        <p:txBody>
          <a:bodyPr wrap="none" rtlCol="0">
            <a:spAutoFit/>
          </a:bodyPr>
          <a:lstStyle/>
          <a:p>
            <a:pPr marL="0" lvl="1" defTabSz="685800"/>
            <a:r>
              <a:rPr lang="en-US" sz="1350" dirty="0">
                <a:solidFill>
                  <a:srgbClr val="FF0000"/>
                </a:solidFill>
                <a:latin typeface="Calibri" panose="020F0502020204030204"/>
              </a:rPr>
              <a:t>	= $  94 K </a:t>
            </a:r>
          </a:p>
          <a:p>
            <a:pPr marL="0" lvl="1" defTabSz="685800"/>
            <a:r>
              <a:rPr lang="en-US" sz="1350" dirty="0">
                <a:solidFill>
                  <a:srgbClr val="FF0000"/>
                </a:solidFill>
                <a:latin typeface="Calibri" panose="020F0502020204030204"/>
              </a:rPr>
              <a:t>	= $600 K  (2 CS, 1 ME)</a:t>
            </a:r>
          </a:p>
          <a:p>
            <a:pPr marL="0" lvl="1" defTabSz="685800"/>
            <a:r>
              <a:rPr lang="en-US" sz="1350" dirty="0">
                <a:solidFill>
                  <a:srgbClr val="FF0000"/>
                </a:solidFill>
                <a:latin typeface="Calibri" panose="020F0502020204030204"/>
              </a:rPr>
              <a:t>	= $184 K  (1 Phys.)</a:t>
            </a:r>
          </a:p>
          <a:p>
            <a:pPr marL="0" lvl="1" defTabSz="685800"/>
            <a:r>
              <a:rPr lang="en-US" sz="1350" dirty="0">
                <a:solidFill>
                  <a:srgbClr val="FF0000"/>
                </a:solidFill>
                <a:latin typeface="Calibri" panose="020F0502020204030204"/>
              </a:rPr>
              <a:t>	= $  20 K  (1/2 BIT)</a:t>
            </a:r>
          </a:p>
        </p:txBody>
      </p:sp>
      <p:sp>
        <p:nvSpPr>
          <p:cNvPr id="11" name="TextBox 10">
            <a:extLst>
              <a:ext uri="{FF2B5EF4-FFF2-40B4-BE49-F238E27FC236}">
                <a16:creationId xmlns:a16="http://schemas.microsoft.com/office/drawing/2014/main" id="{DA482D93-92DE-43F8-B74D-E92471AA0EF4}"/>
              </a:ext>
            </a:extLst>
          </p:cNvPr>
          <p:cNvSpPr txBox="1"/>
          <p:nvPr/>
        </p:nvSpPr>
        <p:spPr>
          <a:xfrm>
            <a:off x="2497822" y="3815285"/>
            <a:ext cx="1099981" cy="253916"/>
          </a:xfrm>
          <a:prstGeom prst="rect">
            <a:avLst/>
          </a:prstGeom>
          <a:noFill/>
        </p:spPr>
        <p:txBody>
          <a:bodyPr wrap="none" rtlCol="0">
            <a:spAutoFit/>
          </a:bodyPr>
          <a:lstStyle/>
          <a:p>
            <a:pPr defTabSz="685800"/>
            <a:r>
              <a:rPr lang="en-US" sz="1050" dirty="0">
                <a:solidFill>
                  <a:srgbClr val="FF0000"/>
                </a:solidFill>
                <a:latin typeface="Calibri" panose="020F0502020204030204"/>
              </a:rPr>
              <a:t>Avg 10.7 </a:t>
            </a:r>
            <a:r>
              <a:rPr lang="en-US" sz="1050" dirty="0" err="1">
                <a:solidFill>
                  <a:srgbClr val="FF0000"/>
                </a:solidFill>
                <a:latin typeface="Calibri" panose="020F0502020204030204"/>
              </a:rPr>
              <a:t>cr</a:t>
            </a:r>
            <a:r>
              <a:rPr lang="en-US" sz="1050" dirty="0">
                <a:solidFill>
                  <a:srgbClr val="FF0000"/>
                </a:solidFill>
                <a:latin typeface="Calibri" panose="020F0502020204030204"/>
              </a:rPr>
              <a:t> </a:t>
            </a:r>
            <a:r>
              <a:rPr lang="en-US" sz="1050" dirty="0" err="1">
                <a:solidFill>
                  <a:srgbClr val="FF0000"/>
                </a:solidFill>
                <a:latin typeface="Calibri" panose="020F0502020204030204"/>
              </a:rPr>
              <a:t>hr</a:t>
            </a:r>
            <a:r>
              <a:rPr lang="en-US" sz="1050" dirty="0">
                <a:solidFill>
                  <a:srgbClr val="FF0000"/>
                </a:solidFill>
                <a:latin typeface="Calibri" panose="020F0502020204030204"/>
              </a:rPr>
              <a:t>/</a:t>
            </a:r>
            <a:r>
              <a:rPr lang="en-US" sz="1050" dirty="0" err="1">
                <a:solidFill>
                  <a:srgbClr val="FF0000"/>
                </a:solidFill>
                <a:latin typeface="Calibri" panose="020F0502020204030204"/>
              </a:rPr>
              <a:t>yr</a:t>
            </a:r>
            <a:endParaRPr lang="en-US" sz="1050" dirty="0">
              <a:solidFill>
                <a:srgbClr val="FF0000"/>
              </a:solidFill>
              <a:latin typeface="Calibri" panose="020F0502020204030204"/>
            </a:endParaRPr>
          </a:p>
        </p:txBody>
      </p:sp>
    </p:spTree>
    <p:extLst>
      <p:ext uri="{BB962C8B-B14F-4D97-AF65-F5344CB8AC3E}">
        <p14:creationId xmlns:p14="http://schemas.microsoft.com/office/powerpoint/2010/main" val="7143899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C4A6-9D1F-4F0A-903E-807776272FFD}"/>
              </a:ext>
            </a:extLst>
          </p:cNvPr>
          <p:cNvSpPr>
            <a:spLocks noGrp="1"/>
          </p:cNvSpPr>
          <p:nvPr>
            <p:ph type="title"/>
          </p:nvPr>
        </p:nvSpPr>
        <p:spPr>
          <a:xfrm>
            <a:off x="628650" y="1135824"/>
            <a:ext cx="7886700" cy="994172"/>
          </a:xfrm>
        </p:spPr>
        <p:txBody>
          <a:bodyPr/>
          <a:lstStyle/>
          <a:p>
            <a:pPr algn="ctr"/>
            <a:r>
              <a:rPr lang="en-US" dirty="0">
                <a:solidFill>
                  <a:srgbClr val="00B050"/>
                </a:solidFill>
                <a:latin typeface="Orgon Slab Medium" panose="02000603000000020004" pitchFamily="50" charset="0"/>
              </a:rPr>
              <a:t>FY 2022 Budget Planning</a:t>
            </a:r>
          </a:p>
        </p:txBody>
      </p:sp>
      <p:sp>
        <p:nvSpPr>
          <p:cNvPr id="3" name="Content Placeholder 2">
            <a:extLst>
              <a:ext uri="{FF2B5EF4-FFF2-40B4-BE49-F238E27FC236}">
                <a16:creationId xmlns:a16="http://schemas.microsoft.com/office/drawing/2014/main" id="{DA1DECCA-5C7E-40F6-B5D1-0E7397F99673}"/>
              </a:ext>
            </a:extLst>
          </p:cNvPr>
          <p:cNvSpPr>
            <a:spLocks noGrp="1"/>
          </p:cNvSpPr>
          <p:nvPr>
            <p:ph idx="1"/>
          </p:nvPr>
        </p:nvSpPr>
        <p:spPr>
          <a:xfrm>
            <a:off x="418455" y="1888298"/>
            <a:ext cx="8183105" cy="4112452"/>
          </a:xfrm>
        </p:spPr>
        <p:txBody>
          <a:bodyPr>
            <a:normAutofit fontScale="92500" lnSpcReduction="10000"/>
          </a:bodyPr>
          <a:lstStyle/>
          <a:p>
            <a:r>
              <a:rPr lang="en-US" sz="2250" dirty="0">
                <a:latin typeface="Orgon Slab Medium" panose="02000603000000020004" pitchFamily="50" charset="0"/>
              </a:rPr>
              <a:t>Tuition projections:</a:t>
            </a:r>
          </a:p>
          <a:p>
            <a:pPr lvl="1"/>
            <a:r>
              <a:rPr lang="en-US" sz="1950" dirty="0">
                <a:latin typeface="Orgon Slab Medium" panose="02000603000000020004" pitchFamily="50" charset="0"/>
              </a:rPr>
              <a:t>Increase in freshmen, decrease ~150 students, grad numbers flat</a:t>
            </a:r>
          </a:p>
          <a:p>
            <a:pPr lvl="1"/>
            <a:r>
              <a:rPr lang="en-US" sz="1950" dirty="0">
                <a:latin typeface="Orgon Slab Medium" panose="02000603000000020004" pitchFamily="50" charset="0"/>
              </a:rPr>
              <a:t>Discount rate up slightly</a:t>
            </a:r>
          </a:p>
          <a:p>
            <a:pPr lvl="1"/>
            <a:r>
              <a:rPr lang="en-US" sz="1950" dirty="0">
                <a:latin typeface="Orgon Slab Medium" panose="02000603000000020004" pitchFamily="50" charset="0"/>
              </a:rPr>
              <a:t>Tuition (3.4% UG, 0 G) and fees increase (pending Curator’s action)</a:t>
            </a:r>
          </a:p>
          <a:p>
            <a:pPr lvl="2"/>
            <a:endParaRPr lang="en-US" sz="1650" dirty="0">
              <a:latin typeface="Orgon Slab Medium" panose="02000603000000020004" pitchFamily="50" charset="0"/>
            </a:endParaRPr>
          </a:p>
          <a:p>
            <a:r>
              <a:rPr lang="en-US" sz="2250" dirty="0">
                <a:latin typeface="Orgon Slab Medium" panose="02000603000000020004" pitchFamily="50" charset="0"/>
              </a:rPr>
              <a:t>Balanced budget (no cuts) now projected</a:t>
            </a:r>
          </a:p>
          <a:p>
            <a:pPr lvl="1"/>
            <a:r>
              <a:rPr lang="en-US" dirty="0">
                <a:latin typeface="Orgon Slab Medium" panose="02000603000000020004" pitchFamily="50" charset="0"/>
              </a:rPr>
              <a:t>Benefits costs increase</a:t>
            </a:r>
          </a:p>
          <a:p>
            <a:pPr lvl="1"/>
            <a:r>
              <a:rPr lang="en-US" dirty="0">
                <a:latin typeface="Orgon Slab Medium" panose="02000603000000020004" pitchFamily="50" charset="0"/>
              </a:rPr>
              <a:t>“Trying to find” 2% raise (market, mostly) for faculty and staff</a:t>
            </a:r>
          </a:p>
          <a:p>
            <a:pPr lvl="1"/>
            <a:r>
              <a:rPr lang="en-US" dirty="0">
                <a:latin typeface="Orgon Slab Medium" panose="02000603000000020004" pitchFamily="50" charset="0"/>
              </a:rPr>
              <a:t>P&amp;T ~$250K</a:t>
            </a:r>
          </a:p>
          <a:p>
            <a:pPr lvl="1"/>
            <a:r>
              <a:rPr lang="en-US" dirty="0">
                <a:latin typeface="Orgon Slab Medium" panose="02000603000000020004" pitchFamily="50" charset="0"/>
              </a:rPr>
              <a:t>KI costs for</a:t>
            </a:r>
          </a:p>
          <a:p>
            <a:pPr lvl="2"/>
            <a:r>
              <a:rPr lang="en-US" dirty="0">
                <a:latin typeface="Orgon Slab Medium" panose="02000603000000020004" pitchFamily="50" charset="0"/>
              </a:rPr>
              <a:t>COO + 4 support staff</a:t>
            </a:r>
          </a:p>
          <a:p>
            <a:pPr lvl="2"/>
            <a:r>
              <a:rPr lang="en-US" dirty="0">
                <a:latin typeface="Orgon Slab Medium" panose="02000603000000020004" pitchFamily="50" charset="0"/>
              </a:rPr>
              <a:t>Dean, Assoc Dean, 3-5 staff</a:t>
            </a:r>
          </a:p>
          <a:p>
            <a:pPr lvl="2"/>
            <a:r>
              <a:rPr lang="en-US" dirty="0">
                <a:latin typeface="Orgon Slab Medium" panose="02000603000000020004" pitchFamily="50" charset="0"/>
              </a:rPr>
              <a:t>4 Center directors, 4 tech staff, 4 support staff</a:t>
            </a:r>
          </a:p>
          <a:p>
            <a:pPr lvl="1"/>
            <a:r>
              <a:rPr lang="en-US" dirty="0">
                <a:latin typeface="Orgon Slab Medium" panose="02000603000000020004" pitchFamily="50" charset="0"/>
              </a:rPr>
              <a:t>Chairs:  Mining, Math</a:t>
            </a:r>
          </a:p>
          <a:p>
            <a:pPr lvl="1"/>
            <a:r>
              <a:rPr lang="en-US" dirty="0">
                <a:latin typeface="Orgon Slab Medium" panose="02000603000000020004" pitchFamily="50" charset="0"/>
              </a:rPr>
              <a:t>3 Directors, 3-5 support staff</a:t>
            </a:r>
          </a:p>
        </p:txBody>
      </p:sp>
    </p:spTree>
    <p:extLst>
      <p:ext uri="{BB962C8B-B14F-4D97-AF65-F5344CB8AC3E}">
        <p14:creationId xmlns:p14="http://schemas.microsoft.com/office/powerpoint/2010/main" val="2140702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23212" y="2613917"/>
            <a:ext cx="8557502" cy="4244083"/>
          </a:xfrm>
        </p:spPr>
        <p:txBody>
          <a:bodyPr/>
          <a:lstStyle/>
          <a:p>
            <a:pPr marL="0" indent="0" defTabSz="857250">
              <a:buNone/>
            </a:pPr>
            <a:r>
              <a:rPr lang="en-US" sz="3600" dirty="0">
                <a:latin typeface="Orgon Slab" panose="02000503000000020004" pitchFamily="50" charset="0"/>
              </a:rPr>
              <a:t>III.	Campus Reports</a:t>
            </a:r>
          </a:p>
          <a:p>
            <a:pPr marL="858838" lvl="1" indent="-858838" defTabSz="857250">
              <a:buNone/>
              <a:tabLst>
                <a:tab pos="1716088" algn="l"/>
              </a:tabLst>
            </a:pPr>
            <a:r>
              <a:rPr lang="en-US" sz="3600" dirty="0">
                <a:solidFill>
                  <a:srgbClr val="003B49"/>
                </a:solidFill>
                <a:latin typeface="Orgon Slab" panose="02000503000000020004" pitchFamily="50" charset="0"/>
              </a:rPr>
              <a:t>	A.	Staff Council</a:t>
            </a:r>
          </a:p>
          <a:p>
            <a:pPr marL="858838" lvl="1" indent="-858838" defTabSz="857250">
              <a:buNone/>
              <a:tabLst>
                <a:tab pos="1716088" algn="l"/>
              </a:tabLst>
            </a:pPr>
            <a:r>
              <a:rPr lang="en-US" sz="3600" dirty="0">
                <a:solidFill>
                  <a:srgbClr val="003B49"/>
                </a:solidFill>
                <a:latin typeface="Orgon Slab" panose="02000503000000020004" pitchFamily="50" charset="0"/>
              </a:rPr>
              <a:t>		A. Kossuth</a:t>
            </a:r>
          </a:p>
          <a:p>
            <a:pPr marL="400050" lvl="1" indent="0" defTabSz="857250">
              <a:buNone/>
            </a:pPr>
            <a:endParaRPr lang="en-US" sz="2800" dirty="0">
              <a:solidFill>
                <a:srgbClr val="003B49"/>
              </a:solidFill>
              <a:latin typeface="Orgon Slab" panose="02000503000000020004" pitchFamily="50" charset="0"/>
            </a:endParaRPr>
          </a:p>
          <a:p>
            <a:pPr marL="6350" indent="-635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10790" y="1790003"/>
            <a:ext cx="8184662" cy="473672"/>
          </a:xfrm>
        </p:spPr>
        <p:txBody>
          <a:bodyPr>
            <a:noAutofit/>
          </a:bodyPr>
          <a:lstStyle/>
          <a:p>
            <a:r>
              <a:rPr lang="en-US" sz="3600" dirty="0">
                <a:latin typeface="Orgon Slab" panose="02000503000000020004" pitchFamily="50" charset="0"/>
              </a:rPr>
              <a:t>Agenda</a:t>
            </a:r>
          </a:p>
        </p:txBody>
      </p:sp>
    </p:spTree>
    <p:extLst>
      <p:ext uri="{BB962C8B-B14F-4D97-AF65-F5344CB8AC3E}">
        <p14:creationId xmlns:p14="http://schemas.microsoft.com/office/powerpoint/2010/main" val="37163884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Revenue Budget</a:t>
            </a:r>
          </a:p>
        </p:txBody>
      </p:sp>
      <p:graphicFrame>
        <p:nvGraphicFramePr>
          <p:cNvPr id="3" name="Table 2"/>
          <p:cNvGraphicFramePr>
            <a:graphicFrameLocks noGrp="1"/>
          </p:cNvGraphicFramePr>
          <p:nvPr/>
        </p:nvGraphicFramePr>
        <p:xfrm>
          <a:off x="158906" y="2125266"/>
          <a:ext cx="6913132" cy="3400424"/>
        </p:xfrm>
        <a:graphic>
          <a:graphicData uri="http://schemas.openxmlformats.org/drawingml/2006/table">
            <a:tbl>
              <a:tblPr/>
              <a:tblGrid>
                <a:gridCol w="1829574">
                  <a:extLst>
                    <a:ext uri="{9D8B030D-6E8A-4147-A177-3AD203B41FA5}">
                      <a16:colId xmlns:a16="http://schemas.microsoft.com/office/drawing/2014/main" val="4009379142"/>
                    </a:ext>
                  </a:extLst>
                </a:gridCol>
                <a:gridCol w="1048527">
                  <a:extLst>
                    <a:ext uri="{9D8B030D-6E8A-4147-A177-3AD203B41FA5}">
                      <a16:colId xmlns:a16="http://schemas.microsoft.com/office/drawing/2014/main" val="2804276938"/>
                    </a:ext>
                  </a:extLst>
                </a:gridCol>
                <a:gridCol w="1328864">
                  <a:extLst>
                    <a:ext uri="{9D8B030D-6E8A-4147-A177-3AD203B41FA5}">
                      <a16:colId xmlns:a16="http://schemas.microsoft.com/office/drawing/2014/main" val="2477298164"/>
                    </a:ext>
                  </a:extLst>
                </a:gridCol>
                <a:gridCol w="1353083">
                  <a:extLst>
                    <a:ext uri="{9D8B030D-6E8A-4147-A177-3AD203B41FA5}">
                      <a16:colId xmlns:a16="http://schemas.microsoft.com/office/drawing/2014/main" val="3469828065"/>
                    </a:ext>
                  </a:extLst>
                </a:gridCol>
                <a:gridCol w="1353083">
                  <a:extLst>
                    <a:ext uri="{9D8B030D-6E8A-4147-A177-3AD203B41FA5}">
                      <a16:colId xmlns:a16="http://schemas.microsoft.com/office/drawing/2014/main" val="3314350945"/>
                    </a:ext>
                  </a:extLst>
                </a:gridCol>
              </a:tblGrid>
              <a:tr h="399638">
                <a:tc>
                  <a:txBody>
                    <a:bodyPr/>
                    <a:lstStyle/>
                    <a:p>
                      <a:pPr algn="l" fontAlgn="b"/>
                      <a:r>
                        <a:rPr lang="en-US" sz="2100" b="0" i="0" u="none" strike="noStrike" dirty="0">
                          <a:solidFill>
                            <a:srgbClr val="000000"/>
                          </a:solidFill>
                          <a:effectLst/>
                          <a:latin typeface="Calibri" panose="020F0502020204030204" pitchFamily="34" charset="0"/>
                        </a:rPr>
                        <a:t> </a:t>
                      </a:r>
                    </a:p>
                  </a:txBody>
                  <a:tcPr marL="5715" marR="5715" marT="5715" marB="0" anchor="b">
                    <a:lnL w="6350" cap="flat" cmpd="sng" algn="ctr">
                      <a:noFill/>
                      <a:prstDash val="solid"/>
                      <a:round/>
                      <a:headEnd type="none" w="med" len="med"/>
                      <a:tailEnd type="none" w="med" len="med"/>
                    </a:lnL>
                    <a:lnR>
                      <a:noFill/>
                    </a:lnR>
                    <a:lnT w="25400" cap="flat" cmpd="dbl"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a:solidFill>
                            <a:srgbClr val="000000"/>
                          </a:solidFill>
                          <a:effectLst/>
                          <a:latin typeface="Arial" panose="020B0604020202020204" pitchFamily="34" charset="0"/>
                        </a:rPr>
                        <a:t>FY19</a:t>
                      </a:r>
                    </a:p>
                  </a:txBody>
                  <a:tcPr marL="5715" marR="5715" marT="5715" marB="0" anchor="b">
                    <a:lnL>
                      <a:noFill/>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a:solidFill>
                            <a:srgbClr val="000000"/>
                          </a:solidFill>
                          <a:effectLst/>
                          <a:latin typeface="Arial" panose="020B0604020202020204" pitchFamily="34" charset="0"/>
                        </a:rPr>
                        <a:t>FY20</a:t>
                      </a:r>
                    </a:p>
                  </a:txBody>
                  <a:tcPr marL="5715" marR="5715" marT="571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a:solidFill>
                            <a:srgbClr val="000000"/>
                          </a:solidFill>
                          <a:effectLst/>
                          <a:latin typeface="Arial" panose="020B0604020202020204" pitchFamily="34" charset="0"/>
                        </a:rPr>
                        <a:t>FY21 (budgeted)</a:t>
                      </a:r>
                    </a:p>
                  </a:txBody>
                  <a:tcPr marL="5715" marR="5715" marT="571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a:solidFill>
                            <a:srgbClr val="000000"/>
                          </a:solidFill>
                          <a:effectLst/>
                          <a:latin typeface="Arial" panose="020B0604020202020204" pitchFamily="34" charset="0"/>
                        </a:rPr>
                        <a:t>FY 22 (planning)</a:t>
                      </a:r>
                    </a:p>
                  </a:txBody>
                  <a:tcPr marL="5715" marR="5715" marT="571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86492807"/>
                  </a:ext>
                </a:extLst>
              </a:tr>
              <a:tr h="231369">
                <a:tc>
                  <a:txBody>
                    <a:bodyPr/>
                    <a:lstStyle/>
                    <a:p>
                      <a:pPr algn="l" fontAlgn="ctr"/>
                      <a:r>
                        <a:rPr lang="en-US" sz="1200" b="0" i="0" u="none" strike="noStrike" dirty="0">
                          <a:solidFill>
                            <a:srgbClr val="000000"/>
                          </a:solidFill>
                          <a:effectLst/>
                          <a:latin typeface="Arial" panose="020B0604020202020204" pitchFamily="34" charset="0"/>
                        </a:rPr>
                        <a:t>Tuition and Fees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$124,548,154</a:t>
                      </a: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$126,853,439</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$120,891,674</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$122,000,000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28548763"/>
                  </a:ext>
                </a:extLst>
              </a:tr>
              <a:tr h="231369">
                <a:tc>
                  <a:txBody>
                    <a:bodyPr/>
                    <a:lstStyle/>
                    <a:p>
                      <a:pPr algn="l" fontAlgn="ctr"/>
                      <a:r>
                        <a:rPr lang="en-US" sz="1200" b="0" i="0" u="none" strike="noStrike" dirty="0">
                          <a:solidFill>
                            <a:srgbClr val="000000"/>
                          </a:solidFill>
                          <a:effectLst/>
                          <a:latin typeface="Arial" panose="020B0604020202020204" pitchFamily="34" charset="0"/>
                        </a:rPr>
                        <a:t>Scholarship Allowance</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(37,770,678)</a:t>
                      </a:r>
                    </a:p>
                  </a:txBody>
                  <a:tcPr marL="5715" marR="5715" marT="5715" marB="0" anchor="ctr">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(37,848,888)</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(42,105,102)</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(44,200,000)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06122254"/>
                  </a:ext>
                </a:extLst>
              </a:tr>
              <a:tr h="231369">
                <a:tc>
                  <a:txBody>
                    <a:bodyPr/>
                    <a:lstStyle/>
                    <a:p>
                      <a:pPr algn="l" fontAlgn="ctr"/>
                      <a:r>
                        <a:rPr lang="en-US" sz="1200" b="1" i="0" u="none" strike="noStrike" dirty="0">
                          <a:solidFill>
                            <a:srgbClr val="000000"/>
                          </a:solidFill>
                          <a:effectLst/>
                          <a:latin typeface="Arial" panose="020B0604020202020204" pitchFamily="34" charset="0"/>
                        </a:rPr>
                        <a:t>Net Tuition &amp; Fees</a:t>
                      </a:r>
                    </a:p>
                  </a:txBody>
                  <a:tcPr marL="20574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$86,777,476</a:t>
                      </a: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$89,004,551</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$78,786,571</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77,800,000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36854031"/>
                  </a:ext>
                </a:extLst>
              </a:tr>
              <a:tr h="231369">
                <a:tc>
                  <a:txBody>
                    <a:bodyPr/>
                    <a:lstStyle/>
                    <a:p>
                      <a:pPr algn="l" fontAlgn="ctr"/>
                      <a:r>
                        <a:rPr lang="en-US" sz="1200" b="0" i="0" u="none" strike="noStrike" dirty="0">
                          <a:solidFill>
                            <a:srgbClr val="000000"/>
                          </a:solidFill>
                          <a:effectLst/>
                          <a:latin typeface="Arial" panose="020B0604020202020204" pitchFamily="34" charset="0"/>
                        </a:rPr>
                        <a:t>State Appropriation</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a:solidFill>
                            <a:srgbClr val="000000"/>
                          </a:solidFill>
                          <a:effectLst/>
                          <a:latin typeface="Arial" panose="020B0604020202020204" pitchFamily="34" charset="0"/>
                        </a:rPr>
                        <a:t>50,185,510 </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43,543,499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43,560,524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43,560,524</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07012801"/>
                  </a:ext>
                </a:extLst>
              </a:tr>
              <a:tr h="231369">
                <a:tc>
                  <a:txBody>
                    <a:bodyPr/>
                    <a:lstStyle/>
                    <a:p>
                      <a:pPr algn="l" fontAlgn="ctr"/>
                      <a:r>
                        <a:rPr lang="en-US" sz="1200" b="0" i="0" u="none" strike="noStrike" dirty="0">
                          <a:solidFill>
                            <a:srgbClr val="000000"/>
                          </a:solidFill>
                          <a:effectLst/>
                          <a:latin typeface="Arial" panose="020B0604020202020204" pitchFamily="34" charset="0"/>
                        </a:rPr>
                        <a:t>Grant and Contract</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0 </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0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0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83874458"/>
                  </a:ext>
                </a:extLst>
              </a:tr>
              <a:tr h="231369">
                <a:tc>
                  <a:txBody>
                    <a:bodyPr/>
                    <a:lstStyle/>
                    <a:p>
                      <a:pPr algn="l" fontAlgn="ctr"/>
                      <a:r>
                        <a:rPr lang="en-US" sz="1200" b="0" i="0" u="none" strike="noStrike">
                          <a:solidFill>
                            <a:srgbClr val="000000"/>
                          </a:solidFill>
                          <a:effectLst/>
                          <a:latin typeface="Arial" panose="020B0604020202020204" pitchFamily="34" charset="0"/>
                        </a:rPr>
                        <a:t>Gift Revenues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481,131 </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385,737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317,500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bg1">
                              <a:lumMod val="65000"/>
                            </a:schemeClr>
                          </a:solidFill>
                          <a:effectLst/>
                          <a:latin typeface="Arial" panose="020B0604020202020204" pitchFamily="34" charset="0"/>
                        </a:rPr>
                        <a:t>320,000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02008158"/>
                  </a:ext>
                </a:extLst>
              </a:tr>
              <a:tr h="231369">
                <a:tc>
                  <a:txBody>
                    <a:bodyPr/>
                    <a:lstStyle/>
                    <a:p>
                      <a:pPr algn="l" fontAlgn="ctr"/>
                      <a:r>
                        <a:rPr lang="en-US" sz="1200" b="0" i="0" u="none" strike="noStrike" dirty="0">
                          <a:solidFill>
                            <a:srgbClr val="000000"/>
                          </a:solidFill>
                          <a:effectLst/>
                          <a:latin typeface="Arial" panose="020B0604020202020204" pitchFamily="34" charset="0"/>
                        </a:rPr>
                        <a:t>Recovery of F &amp; A</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6,941,286 </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6,802,499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6,099,000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bg1">
                              <a:lumMod val="65000"/>
                            </a:schemeClr>
                          </a:solidFill>
                          <a:effectLst/>
                          <a:latin typeface="Arial" panose="020B0604020202020204" pitchFamily="34" charset="0"/>
                        </a:rPr>
                        <a:t>7,000,000</a:t>
                      </a:r>
                      <a:r>
                        <a:rPr lang="en-US" sz="1200" b="0" i="0" u="none" strike="noStrike" dirty="0">
                          <a:solidFill>
                            <a:srgbClr val="000000"/>
                          </a:solidFill>
                          <a:effectLst/>
                          <a:latin typeface="Arial" panose="020B0604020202020204" pitchFamily="34" charset="0"/>
                        </a:rPr>
                        <a:t>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2922868"/>
                  </a:ext>
                </a:extLst>
              </a:tr>
              <a:tr h="455727">
                <a:tc>
                  <a:txBody>
                    <a:bodyPr/>
                    <a:lstStyle/>
                    <a:p>
                      <a:pPr algn="l" fontAlgn="ctr"/>
                      <a:r>
                        <a:rPr lang="en-US" sz="1200" b="0" i="0" u="none" strike="noStrike" dirty="0">
                          <a:solidFill>
                            <a:srgbClr val="000000"/>
                          </a:solidFill>
                          <a:effectLst/>
                          <a:latin typeface="Arial" panose="020B0604020202020204" pitchFamily="34" charset="0"/>
                        </a:rPr>
                        <a:t>Endowment &amp; Investment Income</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1,969,324 </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2,035,737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1,496,386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bg1">
                              <a:lumMod val="65000"/>
                            </a:schemeClr>
                          </a:solidFill>
                          <a:effectLst/>
                          <a:latin typeface="Arial" panose="020B0604020202020204" pitchFamily="34" charset="0"/>
                        </a:rPr>
                        <a:t>2,000,000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52568567"/>
                  </a:ext>
                </a:extLst>
              </a:tr>
              <a:tr h="231369">
                <a:tc>
                  <a:txBody>
                    <a:bodyPr/>
                    <a:lstStyle/>
                    <a:p>
                      <a:pPr algn="l" fontAlgn="ctr"/>
                      <a:r>
                        <a:rPr lang="en-US" sz="1200" b="0" i="0" u="none" strike="noStrike" dirty="0">
                          <a:solidFill>
                            <a:srgbClr val="000000"/>
                          </a:solidFill>
                          <a:effectLst/>
                          <a:latin typeface="Arial" panose="020B0604020202020204" pitchFamily="34" charset="0"/>
                        </a:rPr>
                        <a:t>Sales &amp; Services Income</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989,382</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1,177,479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1,093,340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bg1">
                              <a:lumMod val="65000"/>
                            </a:schemeClr>
                          </a:solidFill>
                          <a:effectLst/>
                          <a:latin typeface="Arial" panose="020B0604020202020204" pitchFamily="34" charset="0"/>
                        </a:rPr>
                        <a:t>1,000,000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89134952"/>
                  </a:ext>
                </a:extLst>
              </a:tr>
              <a:tr h="231369">
                <a:tc>
                  <a:txBody>
                    <a:bodyPr/>
                    <a:lstStyle/>
                    <a:p>
                      <a:pPr algn="l" fontAlgn="ctr"/>
                      <a:r>
                        <a:rPr lang="en-US" sz="1200" b="0" i="0" u="none" strike="noStrike" dirty="0">
                          <a:solidFill>
                            <a:srgbClr val="000000"/>
                          </a:solidFill>
                          <a:effectLst/>
                          <a:latin typeface="Arial" panose="020B0604020202020204" pitchFamily="34" charset="0"/>
                        </a:rPr>
                        <a:t>Other Incomes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3,464,299 </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2,872,553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3,283,657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bg1">
                              <a:lumMod val="65000"/>
                            </a:schemeClr>
                          </a:solidFill>
                          <a:effectLst/>
                          <a:latin typeface="Arial" panose="020B0604020202020204" pitchFamily="34" charset="0"/>
                        </a:rPr>
                        <a:t>3,300,000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03346629"/>
                  </a:ext>
                </a:extLst>
              </a:tr>
              <a:tr h="231369">
                <a:tc>
                  <a:txBody>
                    <a:bodyPr/>
                    <a:lstStyle/>
                    <a:p>
                      <a:pPr algn="l" fontAlgn="ctr"/>
                      <a:r>
                        <a:rPr lang="en-US" sz="1200" b="0" i="0" u="none" strike="noStrike" dirty="0">
                          <a:solidFill>
                            <a:srgbClr val="000000"/>
                          </a:solidFill>
                          <a:effectLst/>
                          <a:latin typeface="Arial" panose="020B0604020202020204" pitchFamily="34" charset="0"/>
                        </a:rPr>
                        <a:t>Revenue Contingency</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a:t>
                      </a:r>
                    </a:p>
                  </a:txBody>
                  <a:tcPr marL="5715" marR="5715" marT="5715" marB="0" anchor="ctr">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(938,512)</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(1,000,000)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0679291"/>
                  </a:ext>
                </a:extLst>
              </a:tr>
              <a:tr h="231369">
                <a:tc>
                  <a:txBody>
                    <a:bodyPr/>
                    <a:lstStyle/>
                    <a:p>
                      <a:pPr algn="l" fontAlgn="ctr"/>
                      <a:r>
                        <a:rPr lang="en-US" sz="1200" b="1" i="0" u="none" strike="noStrike" dirty="0">
                          <a:solidFill>
                            <a:srgbClr val="000000"/>
                          </a:solidFill>
                          <a:effectLst/>
                          <a:latin typeface="Arial" panose="020B0604020202020204" pitchFamily="34" charset="0"/>
                        </a:rPr>
                        <a:t>Total Revenues</a:t>
                      </a: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$150,808,407</a:t>
                      </a: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$145,822,055</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$133,698,466</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$133,980,524</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98708060"/>
                  </a:ext>
                </a:extLst>
              </a:tr>
            </a:tbl>
          </a:graphicData>
        </a:graphic>
      </p:graphicFrame>
      <p:sp>
        <p:nvSpPr>
          <p:cNvPr id="8" name="TextBox 7"/>
          <p:cNvSpPr txBox="1"/>
          <p:nvPr/>
        </p:nvSpPr>
        <p:spPr>
          <a:xfrm>
            <a:off x="529794" y="2123288"/>
            <a:ext cx="3765675" cy="369332"/>
          </a:xfrm>
          <a:prstGeom prst="rect">
            <a:avLst/>
          </a:prstGeom>
          <a:noFill/>
        </p:spPr>
        <p:txBody>
          <a:bodyPr wrap="square" rtlCol="0">
            <a:spAutoFit/>
          </a:bodyPr>
          <a:lstStyle/>
          <a:p>
            <a:pPr defTabSz="685800"/>
            <a:r>
              <a:rPr lang="en-US" sz="900" dirty="0">
                <a:solidFill>
                  <a:srgbClr val="FF0000"/>
                </a:solidFill>
                <a:latin typeface="Calibri" panose="020F0502020204030204"/>
              </a:rPr>
              <a:t>Change included distance tuition shift = + $1-2 MM, so at least $7 MM decline</a:t>
            </a:r>
          </a:p>
        </p:txBody>
      </p:sp>
      <p:cxnSp>
        <p:nvCxnSpPr>
          <p:cNvPr id="10" name="Straight Arrow Connector 9"/>
          <p:cNvCxnSpPr>
            <a:cxnSpLocks/>
            <a:stCxn id="8" idx="3"/>
          </p:cNvCxnSpPr>
          <p:nvPr/>
        </p:nvCxnSpPr>
        <p:spPr>
          <a:xfrm>
            <a:off x="4295469" y="2307954"/>
            <a:ext cx="138984" cy="301411"/>
          </a:xfrm>
          <a:prstGeom prst="straightConnector1">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81134" y="1796686"/>
            <a:ext cx="5468677" cy="323165"/>
          </a:xfrm>
          <a:prstGeom prst="rect">
            <a:avLst/>
          </a:prstGeom>
          <a:noFill/>
        </p:spPr>
        <p:txBody>
          <a:bodyPr wrap="none" rtlCol="0">
            <a:spAutoFit/>
          </a:bodyPr>
          <a:lstStyle/>
          <a:p>
            <a:pPr defTabSz="685800"/>
            <a:r>
              <a:rPr lang="en-US" sz="1500" dirty="0">
                <a:solidFill>
                  <a:prstClr val="black"/>
                </a:solidFill>
                <a:latin typeface="Calibri" panose="020F0502020204030204"/>
              </a:rPr>
              <a:t>~$58,000,000 of budget is not general revenue (Grants &amp; Contracts)</a:t>
            </a:r>
          </a:p>
        </p:txBody>
      </p:sp>
      <p:cxnSp>
        <p:nvCxnSpPr>
          <p:cNvPr id="24" name="Straight Arrow Connector 23">
            <a:extLst>
              <a:ext uri="{FF2B5EF4-FFF2-40B4-BE49-F238E27FC236}">
                <a16:creationId xmlns:a16="http://schemas.microsoft.com/office/drawing/2014/main" id="{DD399C95-4BD8-410F-A446-4A86CC8F5465}"/>
              </a:ext>
            </a:extLst>
          </p:cNvPr>
          <p:cNvCxnSpPr>
            <a:cxnSpLocks/>
          </p:cNvCxnSpPr>
          <p:nvPr/>
        </p:nvCxnSpPr>
        <p:spPr>
          <a:xfrm>
            <a:off x="3116570" y="3320415"/>
            <a:ext cx="24356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E3D7D68-E8E1-482D-991D-91EBEB809C93}"/>
              </a:ext>
            </a:extLst>
          </p:cNvPr>
          <p:cNvSpPr txBox="1"/>
          <p:nvPr/>
        </p:nvSpPr>
        <p:spPr>
          <a:xfrm>
            <a:off x="4188819" y="5521632"/>
            <a:ext cx="766557" cy="300082"/>
          </a:xfrm>
          <a:prstGeom prst="rect">
            <a:avLst/>
          </a:prstGeom>
          <a:noFill/>
        </p:spPr>
        <p:txBody>
          <a:bodyPr wrap="none" rtlCol="0">
            <a:spAutoFit/>
          </a:bodyPr>
          <a:lstStyle/>
          <a:p>
            <a:pPr defTabSz="685800"/>
            <a:r>
              <a:rPr lang="en-US" sz="1350" dirty="0">
                <a:solidFill>
                  <a:srgbClr val="FF0000"/>
                </a:solidFill>
                <a:latin typeface="Calibri" panose="020F0502020204030204"/>
              </a:rPr>
              <a:t>$12.1 M</a:t>
            </a:r>
          </a:p>
        </p:txBody>
      </p:sp>
      <p:cxnSp>
        <p:nvCxnSpPr>
          <p:cNvPr id="27" name="Straight Arrow Connector 26">
            <a:extLst>
              <a:ext uri="{FF2B5EF4-FFF2-40B4-BE49-F238E27FC236}">
                <a16:creationId xmlns:a16="http://schemas.microsoft.com/office/drawing/2014/main" id="{1B5778CA-1A00-4DFD-B33E-C72D0C5BB36C}"/>
              </a:ext>
            </a:extLst>
          </p:cNvPr>
          <p:cNvCxnSpPr>
            <a:cxnSpLocks/>
          </p:cNvCxnSpPr>
          <p:nvPr/>
        </p:nvCxnSpPr>
        <p:spPr>
          <a:xfrm>
            <a:off x="3116570" y="2618287"/>
            <a:ext cx="243569" cy="0"/>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C2F0F8C-4A40-4B6E-9CC0-4D3A3B58A640}"/>
              </a:ext>
            </a:extLst>
          </p:cNvPr>
          <p:cNvCxnSpPr>
            <a:cxnSpLocks/>
          </p:cNvCxnSpPr>
          <p:nvPr/>
        </p:nvCxnSpPr>
        <p:spPr>
          <a:xfrm>
            <a:off x="4429180" y="2883850"/>
            <a:ext cx="24356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45CB729-8A54-48A4-8512-8EC152F8974C}"/>
              </a:ext>
            </a:extLst>
          </p:cNvPr>
          <p:cNvCxnSpPr>
            <a:cxnSpLocks/>
          </p:cNvCxnSpPr>
          <p:nvPr/>
        </p:nvCxnSpPr>
        <p:spPr>
          <a:xfrm>
            <a:off x="4427230" y="2618287"/>
            <a:ext cx="24356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F53E713-E019-473A-9EF6-2BC348C53A6E}"/>
              </a:ext>
            </a:extLst>
          </p:cNvPr>
          <p:cNvCxnSpPr>
            <a:cxnSpLocks/>
          </p:cNvCxnSpPr>
          <p:nvPr/>
        </p:nvCxnSpPr>
        <p:spPr>
          <a:xfrm>
            <a:off x="4427230" y="5426686"/>
            <a:ext cx="24356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06F08DA-8E28-45AB-8FD5-AAF0684404E8}"/>
              </a:ext>
            </a:extLst>
          </p:cNvPr>
          <p:cNvSpPr txBox="1"/>
          <p:nvPr/>
        </p:nvSpPr>
        <p:spPr>
          <a:xfrm>
            <a:off x="2987564" y="5521632"/>
            <a:ext cx="546945" cy="300082"/>
          </a:xfrm>
          <a:prstGeom prst="rect">
            <a:avLst/>
          </a:prstGeom>
          <a:noFill/>
        </p:spPr>
        <p:txBody>
          <a:bodyPr wrap="none" rtlCol="0">
            <a:spAutoFit/>
          </a:bodyPr>
          <a:lstStyle/>
          <a:p>
            <a:pPr defTabSz="685800"/>
            <a:r>
              <a:rPr lang="en-US" sz="1350" dirty="0">
                <a:solidFill>
                  <a:srgbClr val="FF0000"/>
                </a:solidFill>
                <a:latin typeface="Calibri" panose="020F0502020204030204"/>
              </a:rPr>
              <a:t>$5 M</a:t>
            </a:r>
          </a:p>
        </p:txBody>
      </p:sp>
      <p:cxnSp>
        <p:nvCxnSpPr>
          <p:cNvPr id="33" name="Straight Arrow Connector 32">
            <a:extLst>
              <a:ext uri="{FF2B5EF4-FFF2-40B4-BE49-F238E27FC236}">
                <a16:creationId xmlns:a16="http://schemas.microsoft.com/office/drawing/2014/main" id="{02D29EA4-3C37-48B1-ACE6-4C25BEF24351}"/>
              </a:ext>
            </a:extLst>
          </p:cNvPr>
          <p:cNvCxnSpPr>
            <a:cxnSpLocks/>
          </p:cNvCxnSpPr>
          <p:nvPr/>
        </p:nvCxnSpPr>
        <p:spPr>
          <a:xfrm>
            <a:off x="3116570" y="5417021"/>
            <a:ext cx="24356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0B1C579-7996-46B7-9FB1-B06443ABE1DA}"/>
              </a:ext>
            </a:extLst>
          </p:cNvPr>
          <p:cNvCxnSpPr>
            <a:cxnSpLocks/>
          </p:cNvCxnSpPr>
          <p:nvPr/>
        </p:nvCxnSpPr>
        <p:spPr>
          <a:xfrm>
            <a:off x="4427230" y="3124353"/>
            <a:ext cx="24356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A40CB05-5A54-4B84-A532-168EC646442C}"/>
              </a:ext>
            </a:extLst>
          </p:cNvPr>
          <p:cNvCxnSpPr>
            <a:cxnSpLocks/>
          </p:cNvCxnSpPr>
          <p:nvPr/>
        </p:nvCxnSpPr>
        <p:spPr>
          <a:xfrm>
            <a:off x="5816278" y="2883850"/>
            <a:ext cx="24356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5E7171B-696A-4C36-88E1-DCB77AFF49A3}"/>
              </a:ext>
            </a:extLst>
          </p:cNvPr>
          <p:cNvSpPr txBox="1"/>
          <p:nvPr/>
        </p:nvSpPr>
        <p:spPr>
          <a:xfrm>
            <a:off x="7072038" y="2745350"/>
            <a:ext cx="2116092" cy="300082"/>
          </a:xfrm>
          <a:prstGeom prst="rect">
            <a:avLst/>
          </a:prstGeom>
          <a:noFill/>
        </p:spPr>
        <p:txBody>
          <a:bodyPr wrap="none" rtlCol="0">
            <a:spAutoFit/>
          </a:bodyPr>
          <a:lstStyle/>
          <a:p>
            <a:pPr defTabSz="685800"/>
            <a:r>
              <a:rPr lang="en-US" sz="1350" dirty="0">
                <a:solidFill>
                  <a:srgbClr val="FF0000"/>
                </a:solidFill>
                <a:latin typeface="Calibri" panose="020F0502020204030204"/>
              </a:rPr>
              <a:t>Trend: 30%, 30%, 35%, 36%</a:t>
            </a:r>
          </a:p>
        </p:txBody>
      </p:sp>
      <p:cxnSp>
        <p:nvCxnSpPr>
          <p:cNvPr id="23" name="Straight Arrow Connector 22">
            <a:extLst>
              <a:ext uri="{FF2B5EF4-FFF2-40B4-BE49-F238E27FC236}">
                <a16:creationId xmlns:a16="http://schemas.microsoft.com/office/drawing/2014/main" id="{F5FEDE54-FCCE-4151-8654-BC7F6EBBCBA6}"/>
              </a:ext>
            </a:extLst>
          </p:cNvPr>
          <p:cNvCxnSpPr>
            <a:cxnSpLocks/>
          </p:cNvCxnSpPr>
          <p:nvPr/>
        </p:nvCxnSpPr>
        <p:spPr>
          <a:xfrm>
            <a:off x="5816278" y="3124353"/>
            <a:ext cx="243569"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8757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79070" y="2434590"/>
          <a:ext cx="7348808" cy="3370593"/>
        </p:xfrm>
        <a:graphic>
          <a:graphicData uri="http://schemas.openxmlformats.org/drawingml/2006/table">
            <a:tbl>
              <a:tblPr/>
              <a:tblGrid>
                <a:gridCol w="2305331">
                  <a:extLst>
                    <a:ext uri="{9D8B030D-6E8A-4147-A177-3AD203B41FA5}">
                      <a16:colId xmlns:a16="http://schemas.microsoft.com/office/drawing/2014/main" val="1736340799"/>
                    </a:ext>
                  </a:extLst>
                </a:gridCol>
                <a:gridCol w="1102467">
                  <a:extLst>
                    <a:ext uri="{9D8B030D-6E8A-4147-A177-3AD203B41FA5}">
                      <a16:colId xmlns:a16="http://schemas.microsoft.com/office/drawing/2014/main" val="4185575723"/>
                    </a:ext>
                  </a:extLst>
                </a:gridCol>
                <a:gridCol w="1301366">
                  <a:extLst>
                    <a:ext uri="{9D8B030D-6E8A-4147-A177-3AD203B41FA5}">
                      <a16:colId xmlns:a16="http://schemas.microsoft.com/office/drawing/2014/main" val="2102563724"/>
                    </a:ext>
                  </a:extLst>
                </a:gridCol>
                <a:gridCol w="1319822">
                  <a:extLst>
                    <a:ext uri="{9D8B030D-6E8A-4147-A177-3AD203B41FA5}">
                      <a16:colId xmlns:a16="http://schemas.microsoft.com/office/drawing/2014/main" val="2716491636"/>
                    </a:ext>
                  </a:extLst>
                </a:gridCol>
                <a:gridCol w="1319822">
                  <a:extLst>
                    <a:ext uri="{9D8B030D-6E8A-4147-A177-3AD203B41FA5}">
                      <a16:colId xmlns:a16="http://schemas.microsoft.com/office/drawing/2014/main" val="594912939"/>
                    </a:ext>
                  </a:extLst>
                </a:gridCol>
              </a:tblGrid>
              <a:tr h="215858">
                <a:tc>
                  <a:txBody>
                    <a:bodyPr/>
                    <a:lstStyle/>
                    <a:p>
                      <a:pPr algn="l" fontAlgn="ctr"/>
                      <a:r>
                        <a:rPr lang="en-US" sz="1200" b="1" i="0" u="none" strike="noStrike" dirty="0">
                          <a:solidFill>
                            <a:srgbClr val="000000"/>
                          </a:solidFill>
                          <a:effectLst/>
                          <a:latin typeface="Arial" panose="020B0604020202020204" pitchFamily="34" charset="0"/>
                        </a:rPr>
                        <a:t>Transfers</a:t>
                      </a: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a:solidFill>
                            <a:srgbClr val="000000"/>
                          </a:solidFill>
                          <a:effectLst/>
                          <a:latin typeface="Arial" panose="020B0604020202020204" pitchFamily="34" charset="0"/>
                        </a:rPr>
                        <a:t>FY19</a:t>
                      </a:r>
                    </a:p>
                  </a:txBody>
                  <a:tcPr marL="5715" marR="5715" marT="5715" marB="0" anchor="b">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a:solidFill>
                            <a:srgbClr val="000000"/>
                          </a:solidFill>
                          <a:effectLst/>
                          <a:latin typeface="Arial" panose="020B0604020202020204" pitchFamily="34" charset="0"/>
                        </a:rPr>
                        <a:t>FY20</a:t>
                      </a:r>
                    </a:p>
                  </a:txBody>
                  <a:tcPr marL="5715" marR="5715" marT="571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a:solidFill>
                            <a:srgbClr val="000000"/>
                          </a:solidFill>
                          <a:effectLst/>
                          <a:latin typeface="Arial" panose="020B0604020202020204" pitchFamily="34" charset="0"/>
                        </a:rPr>
                        <a:t>FY21 (budgeted)</a:t>
                      </a:r>
                    </a:p>
                  </a:txBody>
                  <a:tcPr marL="5715" marR="5715" marT="571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a:solidFill>
                            <a:srgbClr val="000000"/>
                          </a:solidFill>
                          <a:effectLst/>
                          <a:latin typeface="Arial" panose="020B0604020202020204" pitchFamily="34" charset="0"/>
                        </a:rPr>
                        <a:t>FY 22 (planning)</a:t>
                      </a:r>
                    </a:p>
                  </a:txBody>
                  <a:tcPr marL="5715" marR="5715" marT="571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3767837"/>
                  </a:ext>
                </a:extLst>
              </a:tr>
              <a:tr h="215858">
                <a:tc>
                  <a:txBody>
                    <a:bodyPr/>
                    <a:lstStyle/>
                    <a:p>
                      <a:pPr algn="l" fontAlgn="ctr"/>
                      <a:r>
                        <a:rPr lang="en-US" sz="1200" b="0" i="0" u="none" strike="noStrike">
                          <a:solidFill>
                            <a:srgbClr val="000000"/>
                          </a:solidFill>
                          <a:effectLst/>
                          <a:latin typeface="Arial" panose="020B0604020202020204" pitchFamily="34" charset="0"/>
                        </a:rPr>
                        <a:t>Intra Unrestricted CurrentFund</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$6,755,777</a:t>
                      </a: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$4,442,960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$195,883</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bg1">
                              <a:lumMod val="75000"/>
                            </a:schemeClr>
                          </a:solidFill>
                          <a:effectLst/>
                          <a:latin typeface="Arial" panose="020B0604020202020204" pitchFamily="34" charset="0"/>
                        </a:rPr>
                        <a:t>$200,000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09858093"/>
                  </a:ext>
                </a:extLst>
              </a:tr>
              <a:tr h="215858">
                <a:tc>
                  <a:txBody>
                    <a:bodyPr/>
                    <a:lstStyle/>
                    <a:p>
                      <a:pPr algn="l" fontAlgn="ctr"/>
                      <a:r>
                        <a:rPr lang="en-US" sz="1200" b="0" i="0" u="none" strike="noStrike">
                          <a:solidFill>
                            <a:srgbClr val="000000"/>
                          </a:solidFill>
                          <a:effectLst/>
                          <a:latin typeface="Arial" panose="020B0604020202020204" pitchFamily="34" charset="0"/>
                        </a:rPr>
                        <a:t>Mandatory Transfers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(3,778,102)</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(3,930,896)</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(3,612,726)</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bg1">
                              <a:lumMod val="75000"/>
                            </a:schemeClr>
                          </a:solidFill>
                          <a:effectLst/>
                          <a:latin typeface="Arial" panose="020B0604020202020204" pitchFamily="34" charset="0"/>
                        </a:rPr>
                        <a:t>(3,500,000)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11077104"/>
                  </a:ext>
                </a:extLst>
              </a:tr>
              <a:tr h="215858">
                <a:tc>
                  <a:txBody>
                    <a:bodyPr/>
                    <a:lstStyle/>
                    <a:p>
                      <a:pPr algn="l" fontAlgn="ctr"/>
                      <a:r>
                        <a:rPr lang="en-US" sz="1200" b="0" i="0" u="none" strike="noStrike">
                          <a:solidFill>
                            <a:srgbClr val="000000"/>
                          </a:solidFill>
                          <a:effectLst/>
                          <a:latin typeface="Arial" panose="020B0604020202020204" pitchFamily="34" charset="0"/>
                        </a:rPr>
                        <a:t>NonMandatory Transfers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(11,607,554)</a:t>
                      </a:r>
                    </a:p>
                  </a:txBody>
                  <a:tcPr marL="5715" marR="5715" marT="5715" marB="0" anchor="ctr">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(6,885,979)</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1,509,153</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bg1">
                              <a:lumMod val="75000"/>
                            </a:schemeClr>
                          </a:solidFill>
                          <a:effectLst/>
                          <a:latin typeface="Arial" panose="020B0604020202020204" pitchFamily="34" charset="0"/>
                        </a:rPr>
                        <a:t>(1,500,000)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4154535"/>
                  </a:ext>
                </a:extLst>
              </a:tr>
              <a:tr h="215858">
                <a:tc>
                  <a:txBody>
                    <a:bodyPr/>
                    <a:lstStyle/>
                    <a:p>
                      <a:pPr algn="l" fontAlgn="ctr"/>
                      <a:r>
                        <a:rPr lang="en-US" sz="1200" b="1" i="0" u="none" strike="noStrike">
                          <a:solidFill>
                            <a:srgbClr val="000000"/>
                          </a:solidFill>
                          <a:effectLst/>
                          <a:latin typeface="Arial" panose="020B0604020202020204" pitchFamily="34" charset="0"/>
                        </a:rPr>
                        <a:t>Total Transfers</a:t>
                      </a: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($8,629,879)</a:t>
                      </a: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($6,373,915)</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($2,299,456)</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bg1">
                              <a:lumMod val="75000"/>
                            </a:schemeClr>
                          </a:solidFill>
                          <a:effectLst/>
                          <a:latin typeface="Arial" panose="020B0604020202020204" pitchFamily="34" charset="0"/>
                        </a:rPr>
                        <a:t>($4,800,000)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01756874"/>
                  </a:ext>
                </a:extLst>
              </a:tr>
              <a:tr h="407448">
                <a:tc>
                  <a:txBody>
                    <a:bodyPr/>
                    <a:lstStyle/>
                    <a:p>
                      <a:pPr algn="l" fontAlgn="ctr"/>
                      <a:r>
                        <a:rPr lang="en-US" sz="2100" b="0" i="0" u="none" strike="noStrike">
                          <a:solidFill>
                            <a:srgbClr val="000000"/>
                          </a:solidFill>
                          <a:effectLst/>
                          <a:latin typeface="Calibri" panose="020F0502020204030204" pitchFamily="34" charset="0"/>
                        </a:rPr>
                        <a:t> </a:t>
                      </a: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2100" b="0" i="0" u="none" strike="noStrike">
                          <a:solidFill>
                            <a:srgbClr val="000000"/>
                          </a:solidFill>
                          <a:effectLst/>
                          <a:latin typeface="Calibri" panose="020F0502020204030204" pitchFamily="34" charset="0"/>
                        </a:rPr>
                        <a:t> </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2100" b="0" i="0" u="none" strike="noStrike">
                          <a:solidFill>
                            <a:srgbClr val="000000"/>
                          </a:solidFill>
                          <a:effectLst/>
                          <a:latin typeface="Calibri" panose="020F0502020204030204" pitchFamily="34" charset="0"/>
                        </a:rPr>
                        <a:t>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2100" b="0" i="0" u="none" strike="noStrike" dirty="0">
                          <a:solidFill>
                            <a:srgbClr val="000000"/>
                          </a:solidFill>
                          <a:effectLst/>
                          <a:latin typeface="Calibri" panose="020F0502020204030204" pitchFamily="34" charset="0"/>
                        </a:rPr>
                        <a:t>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2100" b="0" i="0" u="none" strike="noStrike" dirty="0">
                        <a:solidFill>
                          <a:srgbClr val="000000"/>
                        </a:solidFill>
                        <a:effectLst/>
                        <a:latin typeface="Calibri" panose="020F050202020403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71148196"/>
                  </a:ext>
                </a:extLst>
              </a:tr>
              <a:tr h="372846">
                <a:tc>
                  <a:txBody>
                    <a:bodyPr/>
                    <a:lstStyle/>
                    <a:p>
                      <a:pPr algn="l" fontAlgn="ctr"/>
                      <a:r>
                        <a:rPr lang="en-US" sz="1200" b="1" i="0" u="none" strike="noStrike">
                          <a:solidFill>
                            <a:srgbClr val="000000"/>
                          </a:solidFill>
                          <a:effectLst/>
                          <a:latin typeface="Arial" panose="020B0604020202020204" pitchFamily="34" charset="0"/>
                        </a:rPr>
                        <a:t>Expenditures</a:t>
                      </a: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2100" b="0" i="0" u="none" strike="noStrike">
                          <a:solidFill>
                            <a:srgbClr val="000000"/>
                          </a:solidFill>
                          <a:effectLst/>
                          <a:latin typeface="Calibri" panose="020F0502020204030204" pitchFamily="34" charset="0"/>
                        </a:rPr>
                        <a:t> </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2100" b="0" i="0" u="none" strike="noStrike" dirty="0">
                          <a:solidFill>
                            <a:srgbClr val="000000"/>
                          </a:solidFill>
                          <a:effectLst/>
                          <a:latin typeface="Calibri" panose="020F0502020204030204" pitchFamily="34" charset="0"/>
                        </a:rPr>
                        <a:t>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2100" b="0" i="0" u="none" strike="noStrike" dirty="0">
                          <a:solidFill>
                            <a:srgbClr val="000000"/>
                          </a:solidFill>
                          <a:effectLst/>
                          <a:latin typeface="Calibri" panose="020F0502020204030204" pitchFamily="34" charset="0"/>
                        </a:rPr>
                        <a:t>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2100" b="0" i="0" u="none" strike="noStrike" dirty="0">
                        <a:solidFill>
                          <a:srgbClr val="000000"/>
                        </a:solidFill>
                        <a:effectLst/>
                        <a:latin typeface="Calibri" panose="020F050202020403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41333799"/>
                  </a:ext>
                </a:extLst>
              </a:tr>
              <a:tr h="215858">
                <a:tc>
                  <a:txBody>
                    <a:bodyPr/>
                    <a:lstStyle/>
                    <a:p>
                      <a:pPr algn="l" fontAlgn="ctr"/>
                      <a:r>
                        <a:rPr lang="en-US" sz="1200" b="0" i="0" u="none" strike="noStrike">
                          <a:solidFill>
                            <a:srgbClr val="000000"/>
                          </a:solidFill>
                          <a:effectLst/>
                          <a:latin typeface="Arial" panose="020B0604020202020204" pitchFamily="34" charset="0"/>
                        </a:rPr>
                        <a:t>Salaries &amp; Wages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$83,651,987</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$80,232,396</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$77,824,286</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$79,630,000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97659946"/>
                  </a:ext>
                </a:extLst>
              </a:tr>
              <a:tr h="215858">
                <a:tc>
                  <a:txBody>
                    <a:bodyPr/>
                    <a:lstStyle/>
                    <a:p>
                      <a:pPr algn="l" fontAlgn="ctr"/>
                      <a:r>
                        <a:rPr lang="en-US" sz="1200" b="0" i="0" u="none" strike="noStrike" dirty="0">
                          <a:solidFill>
                            <a:srgbClr val="000000"/>
                          </a:solidFill>
                          <a:effectLst/>
                          <a:latin typeface="Arial" panose="020B0604020202020204" pitchFamily="34" charset="0"/>
                        </a:rPr>
                        <a:t>Benefit Expense</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25,475,433 </a:t>
                      </a:r>
                    </a:p>
                  </a:txBody>
                  <a:tcPr marL="5715" marR="5715" marT="5715" marB="0" anchor="ctr">
                    <a:lnL>
                      <a:noFill/>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25,029,887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26,311,435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bg1">
                              <a:lumMod val="75000"/>
                            </a:schemeClr>
                          </a:solidFill>
                          <a:effectLst/>
                          <a:latin typeface="Arial" panose="020B0604020202020204" pitchFamily="34" charset="0"/>
                        </a:rPr>
                        <a:t>29,000,000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18502229"/>
                  </a:ext>
                </a:extLst>
              </a:tr>
              <a:tr h="215858">
                <a:tc>
                  <a:txBody>
                    <a:bodyPr/>
                    <a:lstStyle/>
                    <a:p>
                      <a:pPr algn="l" fontAlgn="ctr"/>
                      <a:r>
                        <a:rPr lang="en-US" sz="1200" b="1" i="0" u="none" strike="noStrike">
                          <a:solidFill>
                            <a:srgbClr val="000000"/>
                          </a:solidFill>
                          <a:effectLst/>
                          <a:latin typeface="Arial" panose="020B0604020202020204" pitchFamily="34" charset="0"/>
                        </a:rPr>
                        <a:t>Compensation</a:t>
                      </a:r>
                    </a:p>
                  </a:txBody>
                  <a:tcPr marL="13716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$109,127,420</a:t>
                      </a:r>
                    </a:p>
                  </a:txBody>
                  <a:tcPr marL="5715" marR="5715" marT="5715"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$105,262,283</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$104,135,721</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bg1">
                              <a:lumMod val="75000"/>
                            </a:schemeClr>
                          </a:solidFill>
                          <a:effectLst/>
                          <a:latin typeface="Arial" panose="020B0604020202020204" pitchFamily="34" charset="0"/>
                        </a:rPr>
                        <a:t>$108,630,000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31970566"/>
                  </a:ext>
                </a:extLst>
              </a:tr>
              <a:tr h="215858">
                <a:tc>
                  <a:txBody>
                    <a:bodyPr/>
                    <a:lstStyle/>
                    <a:p>
                      <a:pPr algn="l" fontAlgn="ctr"/>
                      <a:r>
                        <a:rPr lang="en-US" sz="1200" b="0" i="0" u="none" strike="noStrike" dirty="0">
                          <a:solidFill>
                            <a:srgbClr val="000000"/>
                          </a:solidFill>
                          <a:effectLst/>
                          <a:latin typeface="Arial" panose="020B0604020202020204" pitchFamily="34" charset="0"/>
                        </a:rPr>
                        <a:t>Other Expenses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38,416,204 </a:t>
                      </a:r>
                    </a:p>
                  </a:txBody>
                  <a:tcPr marL="5715" marR="5715" marT="5715" marB="0" anchor="ctr">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33,205,855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27,882,045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7030A0"/>
                          </a:solidFill>
                          <a:effectLst/>
                          <a:latin typeface="Arial" panose="020B0604020202020204" pitchFamily="34" charset="0"/>
                        </a:rPr>
                        <a:t>20,500,000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52148634"/>
                  </a:ext>
                </a:extLst>
              </a:tr>
              <a:tr h="215858">
                <a:tc>
                  <a:txBody>
                    <a:bodyPr/>
                    <a:lstStyle/>
                    <a:p>
                      <a:pPr algn="l" fontAlgn="ctr"/>
                      <a:r>
                        <a:rPr lang="en-US" sz="1200" b="1" i="0" u="none" strike="noStrike" dirty="0">
                          <a:solidFill>
                            <a:srgbClr val="000000"/>
                          </a:solidFill>
                          <a:effectLst/>
                          <a:latin typeface="Arial" panose="020B0604020202020204" pitchFamily="34" charset="0"/>
                        </a:rPr>
                        <a:t>Total Expenditures</a:t>
                      </a: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$147,543,624</a:t>
                      </a: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$138,468,138</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$132,017,766</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$129,130,000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16401513"/>
                  </a:ext>
                </a:extLst>
              </a:tr>
              <a:tr h="215858">
                <a:tc>
                  <a:txBody>
                    <a:bodyPr/>
                    <a:lstStyle/>
                    <a:p>
                      <a:pPr algn="l" fontAlgn="ctr"/>
                      <a:endParaRPr lang="en-US" sz="1200" b="1"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80105055"/>
                  </a:ext>
                </a:extLst>
              </a:tr>
              <a:tr h="215858">
                <a:tc>
                  <a:txBody>
                    <a:bodyPr/>
                    <a:lstStyle/>
                    <a:p>
                      <a:pPr algn="l" fontAlgn="ctr"/>
                      <a:endParaRPr lang="en-US" sz="1200" b="1"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22472894"/>
                  </a:ext>
                </a:extLst>
              </a:tr>
            </a:tbl>
          </a:graphicData>
        </a:graphic>
      </p:graphicFrame>
      <p:sp>
        <p:nvSpPr>
          <p:cNvPr id="2" name="Title 1"/>
          <p:cNvSpPr>
            <a:spLocks noGrp="1"/>
          </p:cNvSpPr>
          <p:nvPr>
            <p:ph type="title"/>
          </p:nvPr>
        </p:nvSpPr>
        <p:spPr>
          <a:xfrm>
            <a:off x="628650" y="914281"/>
            <a:ext cx="7886700" cy="994172"/>
          </a:xfrm>
        </p:spPr>
        <p:txBody>
          <a:bodyPr/>
          <a:lstStyle/>
          <a:p>
            <a:r>
              <a:rPr lang="en-US" dirty="0"/>
              <a:t>General Revenue Budget: costs</a:t>
            </a:r>
          </a:p>
        </p:txBody>
      </p:sp>
      <p:graphicFrame>
        <p:nvGraphicFramePr>
          <p:cNvPr id="13" name="Table 12"/>
          <p:cNvGraphicFramePr>
            <a:graphicFrameLocks noGrp="1"/>
          </p:cNvGraphicFramePr>
          <p:nvPr/>
        </p:nvGraphicFramePr>
        <p:xfrm>
          <a:off x="738652" y="1973404"/>
          <a:ext cx="6789226" cy="231369"/>
        </p:xfrm>
        <a:graphic>
          <a:graphicData uri="http://schemas.openxmlformats.org/drawingml/2006/table">
            <a:tbl>
              <a:tblPr/>
              <a:tblGrid>
                <a:gridCol w="1796781">
                  <a:extLst>
                    <a:ext uri="{9D8B030D-6E8A-4147-A177-3AD203B41FA5}">
                      <a16:colId xmlns:a16="http://schemas.microsoft.com/office/drawing/2014/main" val="2820698863"/>
                    </a:ext>
                  </a:extLst>
                </a:gridCol>
                <a:gridCol w="1029734">
                  <a:extLst>
                    <a:ext uri="{9D8B030D-6E8A-4147-A177-3AD203B41FA5}">
                      <a16:colId xmlns:a16="http://schemas.microsoft.com/office/drawing/2014/main" val="1876353370"/>
                    </a:ext>
                  </a:extLst>
                </a:gridCol>
                <a:gridCol w="1305047">
                  <a:extLst>
                    <a:ext uri="{9D8B030D-6E8A-4147-A177-3AD203B41FA5}">
                      <a16:colId xmlns:a16="http://schemas.microsoft.com/office/drawing/2014/main" val="3802654396"/>
                    </a:ext>
                  </a:extLst>
                </a:gridCol>
                <a:gridCol w="1328832">
                  <a:extLst>
                    <a:ext uri="{9D8B030D-6E8A-4147-A177-3AD203B41FA5}">
                      <a16:colId xmlns:a16="http://schemas.microsoft.com/office/drawing/2014/main" val="2181158489"/>
                    </a:ext>
                  </a:extLst>
                </a:gridCol>
                <a:gridCol w="1328832">
                  <a:extLst>
                    <a:ext uri="{9D8B030D-6E8A-4147-A177-3AD203B41FA5}">
                      <a16:colId xmlns:a16="http://schemas.microsoft.com/office/drawing/2014/main" val="2024622673"/>
                    </a:ext>
                  </a:extLst>
                </a:gridCol>
              </a:tblGrid>
              <a:tr h="231369">
                <a:tc>
                  <a:txBody>
                    <a:bodyPr/>
                    <a:lstStyle/>
                    <a:p>
                      <a:pPr algn="l" fontAlgn="ctr"/>
                      <a:r>
                        <a:rPr lang="en-US" sz="1200" b="1" i="0" u="none" strike="noStrike" dirty="0">
                          <a:solidFill>
                            <a:srgbClr val="000000"/>
                          </a:solidFill>
                          <a:effectLst/>
                          <a:latin typeface="Arial" panose="020B0604020202020204" pitchFamily="34" charset="0"/>
                        </a:rPr>
                        <a:t>Total Revenues</a:t>
                      </a: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$150,808,407</a:t>
                      </a:r>
                    </a:p>
                  </a:txBody>
                  <a:tcPr marL="5715" marR="5715" marT="5715" marB="0" anchor="ctr">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$145,822,055</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$133,698,466</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$133,980,524</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07692539"/>
                  </a:ext>
                </a:extLst>
              </a:tr>
            </a:tbl>
          </a:graphicData>
        </a:graphic>
      </p:graphicFrame>
      <p:sp>
        <p:nvSpPr>
          <p:cNvPr id="15" name="TextBox 14">
            <a:extLst>
              <a:ext uri="{FF2B5EF4-FFF2-40B4-BE49-F238E27FC236}">
                <a16:creationId xmlns:a16="http://schemas.microsoft.com/office/drawing/2014/main" id="{33382612-A001-4128-8D90-CF11ED9449FE}"/>
              </a:ext>
            </a:extLst>
          </p:cNvPr>
          <p:cNvSpPr txBox="1"/>
          <p:nvPr/>
        </p:nvSpPr>
        <p:spPr>
          <a:xfrm>
            <a:off x="4779628" y="4029310"/>
            <a:ext cx="766557" cy="300082"/>
          </a:xfrm>
          <a:prstGeom prst="rect">
            <a:avLst/>
          </a:prstGeom>
          <a:noFill/>
        </p:spPr>
        <p:txBody>
          <a:bodyPr wrap="none" rtlCol="0">
            <a:spAutoFit/>
          </a:bodyPr>
          <a:lstStyle/>
          <a:p>
            <a:pPr defTabSz="685800"/>
            <a:r>
              <a:rPr lang="en-US" sz="1350" dirty="0">
                <a:solidFill>
                  <a:srgbClr val="FF0000"/>
                </a:solidFill>
                <a:latin typeface="Calibri" panose="020F0502020204030204"/>
              </a:rPr>
              <a:t>$2.41 M</a:t>
            </a:r>
          </a:p>
        </p:txBody>
      </p:sp>
      <p:cxnSp>
        <p:nvCxnSpPr>
          <p:cNvPr id="16" name="Straight Arrow Connector 15">
            <a:extLst>
              <a:ext uri="{FF2B5EF4-FFF2-40B4-BE49-F238E27FC236}">
                <a16:creationId xmlns:a16="http://schemas.microsoft.com/office/drawing/2014/main" id="{62CCA7BC-06FF-4818-9708-028C0A8B706F}"/>
              </a:ext>
            </a:extLst>
          </p:cNvPr>
          <p:cNvCxnSpPr>
            <a:cxnSpLocks/>
          </p:cNvCxnSpPr>
          <p:nvPr/>
        </p:nvCxnSpPr>
        <p:spPr>
          <a:xfrm>
            <a:off x="4973997" y="4383050"/>
            <a:ext cx="243569" cy="0"/>
          </a:xfrm>
          <a:prstGeom prst="straightConnector1">
            <a:avLst/>
          </a:prstGeom>
          <a:ln w="28575" cmpd="dbl">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42175AF-7DD4-4008-898D-DC8C50E1B8D8}"/>
              </a:ext>
            </a:extLst>
          </p:cNvPr>
          <p:cNvCxnSpPr>
            <a:cxnSpLocks/>
          </p:cNvCxnSpPr>
          <p:nvPr/>
        </p:nvCxnSpPr>
        <p:spPr>
          <a:xfrm>
            <a:off x="4973997" y="4635769"/>
            <a:ext cx="24356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EF8B087-FCD7-4509-898F-BCFCE3DD2C79}"/>
              </a:ext>
            </a:extLst>
          </p:cNvPr>
          <p:cNvCxnSpPr>
            <a:cxnSpLocks/>
          </p:cNvCxnSpPr>
          <p:nvPr/>
        </p:nvCxnSpPr>
        <p:spPr>
          <a:xfrm>
            <a:off x="3654010" y="4367648"/>
            <a:ext cx="243569" cy="0"/>
          </a:xfrm>
          <a:prstGeom prst="straightConnector1">
            <a:avLst/>
          </a:prstGeom>
          <a:ln w="28575" cmpd="dbl">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4C9362D-15F3-48C4-96C0-573A8B1EC34E}"/>
              </a:ext>
            </a:extLst>
          </p:cNvPr>
          <p:cNvSpPr txBox="1"/>
          <p:nvPr/>
        </p:nvSpPr>
        <p:spPr>
          <a:xfrm>
            <a:off x="3415599" y="4029310"/>
            <a:ext cx="766557" cy="300082"/>
          </a:xfrm>
          <a:prstGeom prst="rect">
            <a:avLst/>
          </a:prstGeom>
          <a:noFill/>
        </p:spPr>
        <p:txBody>
          <a:bodyPr wrap="none" rtlCol="0">
            <a:spAutoFit/>
          </a:bodyPr>
          <a:lstStyle/>
          <a:p>
            <a:pPr defTabSz="685800"/>
            <a:r>
              <a:rPr lang="en-US" sz="1350" dirty="0">
                <a:solidFill>
                  <a:srgbClr val="FF0000"/>
                </a:solidFill>
                <a:latin typeface="Calibri" panose="020F0502020204030204"/>
              </a:rPr>
              <a:t>$3.42 M</a:t>
            </a:r>
          </a:p>
        </p:txBody>
      </p:sp>
      <p:cxnSp>
        <p:nvCxnSpPr>
          <p:cNvPr id="20" name="Straight Arrow Connector 19">
            <a:extLst>
              <a:ext uri="{FF2B5EF4-FFF2-40B4-BE49-F238E27FC236}">
                <a16:creationId xmlns:a16="http://schemas.microsoft.com/office/drawing/2014/main" id="{954A2FBE-E76C-47A7-8F9D-6C6872015A19}"/>
              </a:ext>
            </a:extLst>
          </p:cNvPr>
          <p:cNvCxnSpPr>
            <a:cxnSpLocks/>
          </p:cNvCxnSpPr>
          <p:nvPr/>
        </p:nvCxnSpPr>
        <p:spPr>
          <a:xfrm>
            <a:off x="6334063" y="4383050"/>
            <a:ext cx="243569" cy="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08D3B80-75C3-4D62-9377-638B719157B6}"/>
              </a:ext>
            </a:extLst>
          </p:cNvPr>
          <p:cNvSpPr txBox="1"/>
          <p:nvPr/>
        </p:nvSpPr>
        <p:spPr>
          <a:xfrm>
            <a:off x="7722167" y="2843705"/>
            <a:ext cx="1684070" cy="715581"/>
          </a:xfrm>
          <a:prstGeom prst="rect">
            <a:avLst/>
          </a:prstGeom>
          <a:noFill/>
        </p:spPr>
        <p:txBody>
          <a:bodyPr wrap="square" rtlCol="0">
            <a:spAutoFit/>
          </a:bodyPr>
          <a:lstStyle/>
          <a:p>
            <a:pPr defTabSz="685800"/>
            <a:r>
              <a:rPr lang="en-US" sz="1350" dirty="0">
                <a:solidFill>
                  <a:prstClr val="white">
                    <a:lumMod val="65000"/>
                  </a:prstClr>
                </a:solidFill>
                <a:latin typeface="Calibri" panose="020F0502020204030204"/>
              </a:rPr>
              <a:t>Paying loans on </a:t>
            </a:r>
            <a:r>
              <a:rPr lang="en-US" sz="1350" strike="sngStrike" dirty="0">
                <a:solidFill>
                  <a:prstClr val="white">
                    <a:lumMod val="65000"/>
                  </a:prstClr>
                </a:solidFill>
                <a:latin typeface="Calibri" panose="020F0502020204030204"/>
              </a:rPr>
              <a:t>dorms</a:t>
            </a:r>
            <a:r>
              <a:rPr lang="en-US" sz="1350" dirty="0">
                <a:solidFill>
                  <a:prstClr val="white">
                    <a:lumMod val="65000"/>
                  </a:prstClr>
                </a:solidFill>
                <a:latin typeface="Calibri" panose="020F0502020204030204"/>
              </a:rPr>
              <a:t>, geothermal, Bertelsmeyer</a:t>
            </a:r>
          </a:p>
        </p:txBody>
      </p:sp>
      <p:cxnSp>
        <p:nvCxnSpPr>
          <p:cNvPr id="22" name="Straight Arrow Connector 21">
            <a:extLst>
              <a:ext uri="{FF2B5EF4-FFF2-40B4-BE49-F238E27FC236}">
                <a16:creationId xmlns:a16="http://schemas.microsoft.com/office/drawing/2014/main" id="{286498A2-D9DC-4973-A616-008AB4A6B3FC}"/>
              </a:ext>
            </a:extLst>
          </p:cNvPr>
          <p:cNvCxnSpPr/>
          <p:nvPr/>
        </p:nvCxnSpPr>
        <p:spPr>
          <a:xfrm flipH="1">
            <a:off x="7527878" y="2992033"/>
            <a:ext cx="194290" cy="0"/>
          </a:xfrm>
          <a:prstGeom prst="straightConnector1">
            <a:avLst/>
          </a:prstGeom>
          <a:ln w="28575">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9CE82F2-1F4B-4CE0-87EE-B92D085AA912}"/>
              </a:ext>
            </a:extLst>
          </p:cNvPr>
          <p:cNvCxnSpPr>
            <a:cxnSpLocks/>
          </p:cNvCxnSpPr>
          <p:nvPr/>
        </p:nvCxnSpPr>
        <p:spPr>
          <a:xfrm>
            <a:off x="4973997" y="5033198"/>
            <a:ext cx="24356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119C9AF-BB74-4791-9ACD-8DE48B3A77FA}"/>
              </a:ext>
            </a:extLst>
          </p:cNvPr>
          <p:cNvCxnSpPr>
            <a:cxnSpLocks/>
          </p:cNvCxnSpPr>
          <p:nvPr/>
        </p:nvCxnSpPr>
        <p:spPr>
          <a:xfrm>
            <a:off x="6334063" y="5033198"/>
            <a:ext cx="24356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95E799A-C5FE-4DCE-9A38-F9DC964A4588}"/>
              </a:ext>
            </a:extLst>
          </p:cNvPr>
          <p:cNvSpPr txBox="1"/>
          <p:nvPr/>
        </p:nvSpPr>
        <p:spPr>
          <a:xfrm>
            <a:off x="7606717" y="4250280"/>
            <a:ext cx="1684070" cy="507831"/>
          </a:xfrm>
          <a:prstGeom prst="rect">
            <a:avLst/>
          </a:prstGeom>
          <a:noFill/>
        </p:spPr>
        <p:txBody>
          <a:bodyPr wrap="square" rtlCol="0">
            <a:spAutoFit/>
          </a:bodyPr>
          <a:lstStyle/>
          <a:p>
            <a:pPr defTabSz="685800"/>
            <a:r>
              <a:rPr lang="en-US" sz="1350" dirty="0">
                <a:solidFill>
                  <a:prstClr val="black"/>
                </a:solidFill>
                <a:latin typeface="Calibri" panose="020F0502020204030204"/>
              </a:rPr>
              <a:t>2% raise, $250K P&amp;T</a:t>
            </a:r>
          </a:p>
          <a:p>
            <a:pPr defTabSz="685800"/>
            <a:r>
              <a:rPr lang="en-US" sz="1350" dirty="0">
                <a:solidFill>
                  <a:prstClr val="white">
                    <a:lumMod val="75000"/>
                  </a:prstClr>
                </a:solidFill>
                <a:latin typeface="Calibri" panose="020F0502020204030204"/>
              </a:rPr>
              <a:t>36% rate assumed</a:t>
            </a:r>
          </a:p>
        </p:txBody>
      </p:sp>
      <p:sp>
        <p:nvSpPr>
          <p:cNvPr id="26" name="TextBox 25">
            <a:extLst>
              <a:ext uri="{FF2B5EF4-FFF2-40B4-BE49-F238E27FC236}">
                <a16:creationId xmlns:a16="http://schemas.microsoft.com/office/drawing/2014/main" id="{518F4643-89BC-4A2D-BA1B-DEC3183F550D}"/>
              </a:ext>
            </a:extLst>
          </p:cNvPr>
          <p:cNvSpPr txBox="1"/>
          <p:nvPr/>
        </p:nvSpPr>
        <p:spPr>
          <a:xfrm>
            <a:off x="7606717" y="4899271"/>
            <a:ext cx="1684070" cy="507831"/>
          </a:xfrm>
          <a:prstGeom prst="rect">
            <a:avLst/>
          </a:prstGeom>
          <a:noFill/>
        </p:spPr>
        <p:txBody>
          <a:bodyPr wrap="square" rtlCol="0">
            <a:spAutoFit/>
          </a:bodyPr>
          <a:lstStyle/>
          <a:p>
            <a:pPr defTabSz="685800"/>
            <a:r>
              <a:rPr lang="en-US" sz="1350" dirty="0">
                <a:solidFill>
                  <a:srgbClr val="7030A0"/>
                </a:solidFill>
                <a:latin typeface="Calibri" panose="020F0502020204030204"/>
              </a:rPr>
              <a:t>= net zero budget</a:t>
            </a:r>
          </a:p>
          <a:p>
            <a:pPr defTabSz="685800"/>
            <a:r>
              <a:rPr lang="en-US" sz="1350" dirty="0">
                <a:solidFill>
                  <a:prstClr val="black"/>
                </a:solidFill>
                <a:latin typeface="Calibri" panose="020F0502020204030204"/>
              </a:rPr>
              <a:t>= Revenue - Transfer</a:t>
            </a:r>
          </a:p>
        </p:txBody>
      </p:sp>
    </p:spTree>
    <p:extLst>
      <p:ext uri="{BB962C8B-B14F-4D97-AF65-F5344CB8AC3E}">
        <p14:creationId xmlns:p14="http://schemas.microsoft.com/office/powerpoint/2010/main" val="38595630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C4A6-9D1F-4F0A-903E-807776272FFD}"/>
              </a:ext>
            </a:extLst>
          </p:cNvPr>
          <p:cNvSpPr>
            <a:spLocks noGrp="1"/>
          </p:cNvSpPr>
          <p:nvPr>
            <p:ph type="title"/>
          </p:nvPr>
        </p:nvSpPr>
        <p:spPr>
          <a:xfrm>
            <a:off x="628650" y="1135824"/>
            <a:ext cx="7886700" cy="994172"/>
          </a:xfrm>
        </p:spPr>
        <p:txBody>
          <a:bodyPr/>
          <a:lstStyle/>
          <a:p>
            <a:pPr algn="ctr"/>
            <a:r>
              <a:rPr lang="en-US" dirty="0">
                <a:solidFill>
                  <a:srgbClr val="00B050"/>
                </a:solidFill>
                <a:latin typeface="Orgon Slab Medium" panose="02000603000000020004" pitchFamily="50" charset="0"/>
              </a:rPr>
              <a:t>CEC Service Centralization</a:t>
            </a:r>
          </a:p>
        </p:txBody>
      </p:sp>
      <p:sp>
        <p:nvSpPr>
          <p:cNvPr id="3" name="Content Placeholder 2">
            <a:extLst>
              <a:ext uri="{FF2B5EF4-FFF2-40B4-BE49-F238E27FC236}">
                <a16:creationId xmlns:a16="http://schemas.microsoft.com/office/drawing/2014/main" id="{DA1DECCA-5C7E-40F6-B5D1-0E7397F99673}"/>
              </a:ext>
            </a:extLst>
          </p:cNvPr>
          <p:cNvSpPr>
            <a:spLocks noGrp="1"/>
          </p:cNvSpPr>
          <p:nvPr>
            <p:ph idx="1"/>
          </p:nvPr>
        </p:nvSpPr>
        <p:spPr>
          <a:xfrm>
            <a:off x="628650" y="1888298"/>
            <a:ext cx="7886700" cy="3843338"/>
          </a:xfrm>
        </p:spPr>
        <p:txBody>
          <a:bodyPr>
            <a:normAutofit/>
          </a:bodyPr>
          <a:lstStyle/>
          <a:p>
            <a:r>
              <a:rPr lang="en-US" dirty="0">
                <a:latin typeface="Orgon Slab Medium" panose="02000603000000020004" pitchFamily="50" charset="0"/>
              </a:rPr>
              <a:t>VC Plain apologized that info not communicated</a:t>
            </a:r>
          </a:p>
          <a:p>
            <a:r>
              <a:rPr lang="en-US" dirty="0">
                <a:latin typeface="Orgon Slab Medium" panose="02000603000000020004" pitchFamily="50" charset="0"/>
              </a:rPr>
              <a:t>System &amp; Curators instructed S&amp;T to try academic admin centralization three years ago</a:t>
            </a:r>
          </a:p>
          <a:p>
            <a:r>
              <a:rPr lang="en-US" dirty="0">
                <a:latin typeface="Orgon Slab Medium" panose="02000603000000020004" pitchFamily="50" charset="0"/>
              </a:rPr>
              <a:t>Staff survey informed functions to centralize</a:t>
            </a:r>
          </a:p>
          <a:p>
            <a:r>
              <a:rPr lang="en-US" dirty="0">
                <a:latin typeface="Orgon Slab Medium" panose="02000603000000020004" pitchFamily="50" charset="0"/>
              </a:rPr>
              <a:t>Minimal budget impact anticipated (vacant positions used)</a:t>
            </a:r>
          </a:p>
        </p:txBody>
      </p:sp>
    </p:spTree>
    <p:extLst>
      <p:ext uri="{BB962C8B-B14F-4D97-AF65-F5344CB8AC3E}">
        <p14:creationId xmlns:p14="http://schemas.microsoft.com/office/powerpoint/2010/main" val="21510813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VII. Reports of Standing Committees</a:t>
            </a:r>
          </a:p>
          <a:p>
            <a:pPr marL="0" indent="0" defTabSz="685800">
              <a:buNone/>
            </a:pPr>
            <a:r>
              <a:rPr lang="en-US" sz="3600" dirty="0"/>
              <a:t>	</a:t>
            </a:r>
            <a:r>
              <a:rPr lang="en-US" sz="3600" dirty="0">
                <a:solidFill>
                  <a:srgbClr val="003B49"/>
                </a:solidFill>
                <a:latin typeface="Orgon Slab" panose="02000503000000020004" pitchFamily="50" charset="0"/>
              </a:rPr>
              <a:t>D. Information Technology</a:t>
            </a:r>
          </a:p>
          <a:p>
            <a:pPr marL="0" indent="0" defTabSz="685800">
              <a:buNone/>
            </a:pPr>
            <a:r>
              <a:rPr lang="en-US" sz="3600" dirty="0">
                <a:solidFill>
                  <a:srgbClr val="003B49"/>
                </a:solidFill>
                <a:latin typeface="Orgon Slab" panose="02000503000000020004" pitchFamily="50" charset="0"/>
              </a:rPr>
              <a:t>	J. Singler		</a:t>
            </a:r>
          </a:p>
          <a:p>
            <a:pPr marL="0" indent="0" defTabSz="685800">
              <a:buNone/>
            </a:pPr>
            <a:r>
              <a:rPr lang="en-US" sz="3600" b="1" dirty="0">
                <a:latin typeface="Orgon Slab" panose="02000503000000020004" pitchFamily="50" charset="0"/>
              </a:rPr>
              <a:t>	No Report</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2027679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VII. Reports of Standing Committees</a:t>
            </a:r>
          </a:p>
          <a:p>
            <a:pPr marL="0" indent="0" defTabSz="685800">
              <a:buNone/>
            </a:pPr>
            <a:r>
              <a:rPr lang="en-US" sz="3600" dirty="0"/>
              <a:t>	</a:t>
            </a:r>
            <a:r>
              <a:rPr lang="en-US" sz="3600" dirty="0">
                <a:solidFill>
                  <a:srgbClr val="003B49"/>
                </a:solidFill>
                <a:latin typeface="Orgon Slab" panose="02000503000000020004" pitchFamily="50" charset="0"/>
              </a:rPr>
              <a:t>E. Public Occasions</a:t>
            </a:r>
          </a:p>
          <a:p>
            <a:pPr marL="0" indent="0" defTabSz="685800">
              <a:buNone/>
            </a:pPr>
            <a:r>
              <a:rPr lang="en-US" sz="3600" dirty="0">
                <a:solidFill>
                  <a:srgbClr val="003B49"/>
                </a:solidFill>
                <a:latin typeface="Orgon Slab" panose="02000503000000020004" pitchFamily="50" charset="0"/>
              </a:rPr>
              <a:t>	S. </a:t>
            </a:r>
            <a:r>
              <a:rPr lang="en-US" sz="3600" dirty="0" err="1">
                <a:solidFill>
                  <a:srgbClr val="003B49"/>
                </a:solidFill>
                <a:latin typeface="Orgon Slab" panose="02000503000000020004" pitchFamily="50" charset="0"/>
              </a:rPr>
              <a:t>Sedogh</a:t>
            </a:r>
            <a:r>
              <a:rPr lang="en-US" sz="3600" dirty="0">
                <a:solidFill>
                  <a:srgbClr val="003B49"/>
                </a:solidFill>
                <a:latin typeface="Orgon Slab" panose="02000503000000020004" pitchFamily="50" charset="0"/>
              </a:rPr>
              <a:t> </a:t>
            </a:r>
            <a:r>
              <a:rPr lang="en-US" sz="3600" dirty="0" err="1">
                <a:solidFill>
                  <a:srgbClr val="003B49"/>
                </a:solidFill>
                <a:latin typeface="Orgon Slab" panose="02000503000000020004" pitchFamily="50" charset="0"/>
              </a:rPr>
              <a:t>Sarvestani</a:t>
            </a:r>
            <a:r>
              <a:rPr lang="en-US" sz="3600" dirty="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22822331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10790" y="3183353"/>
            <a:ext cx="7795010" cy="2673790"/>
          </a:xfrm>
        </p:spPr>
        <p:txBody>
          <a:bodyPr/>
          <a:lstStyle/>
          <a:p>
            <a:r>
              <a:rPr lang="en-US" dirty="0">
                <a:solidFill>
                  <a:schemeClr val="accent4">
                    <a:lumMod val="10000"/>
                  </a:schemeClr>
                </a:solidFill>
                <a:latin typeface="Orgon Slab Medium" panose="02000603000000020004" pitchFamily="50" charset="0"/>
              </a:rPr>
              <a:t>Motion: Approval of 2022-2023 academic calendar</a:t>
            </a:r>
          </a:p>
        </p:txBody>
      </p:sp>
      <p:sp>
        <p:nvSpPr>
          <p:cNvPr id="6" name="Text Placeholder 5"/>
          <p:cNvSpPr>
            <a:spLocks noGrp="1"/>
          </p:cNvSpPr>
          <p:nvPr>
            <p:ph type="body" sz="quarter" idx="13"/>
          </p:nvPr>
        </p:nvSpPr>
        <p:spPr>
          <a:xfrm>
            <a:off x="510790" y="1790002"/>
            <a:ext cx="8184662" cy="1275415"/>
          </a:xfrm>
        </p:spPr>
        <p:txBody>
          <a:bodyPr>
            <a:normAutofit fontScale="92500" lnSpcReduction="10000"/>
          </a:bodyPr>
          <a:lstStyle/>
          <a:p>
            <a:pPr>
              <a:lnSpc>
                <a:spcPct val="140000"/>
              </a:lnSpc>
              <a:spcBef>
                <a:spcPts val="0"/>
              </a:spcBef>
            </a:pPr>
            <a:r>
              <a:rPr lang="en-US" sz="3900" dirty="0">
                <a:effectLst>
                  <a:outerShdw blurRad="38100" dist="38100" dir="2700000" algn="tl">
                    <a:srgbClr val="000000">
                      <a:alpha val="43137"/>
                    </a:srgbClr>
                  </a:outerShdw>
                </a:effectLst>
              </a:rPr>
              <a:t>Public Occasions Committee Report</a:t>
            </a:r>
          </a:p>
          <a:p>
            <a:pPr>
              <a:lnSpc>
                <a:spcPct val="140000"/>
              </a:lnSpc>
              <a:spcBef>
                <a:spcPts val="0"/>
              </a:spcBef>
            </a:pPr>
            <a:r>
              <a:rPr lang="en-US" sz="2600" dirty="0">
                <a:effectLst>
                  <a:outerShdw blurRad="38100" dist="38100" dir="2700000" algn="tl">
                    <a:srgbClr val="000000">
                      <a:alpha val="43137"/>
                    </a:srgbClr>
                  </a:outerShdw>
                </a:effectLst>
              </a:rPr>
              <a:t>Dr. Sahra Sedigh Sarvestani, Chair</a:t>
            </a:r>
          </a:p>
        </p:txBody>
      </p:sp>
    </p:spTree>
    <p:extLst>
      <p:ext uri="{BB962C8B-B14F-4D97-AF65-F5344CB8AC3E}">
        <p14:creationId xmlns:p14="http://schemas.microsoft.com/office/powerpoint/2010/main" val="27684192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790" y="2381108"/>
            <a:ext cx="8184662" cy="4065412"/>
          </a:xfrm>
        </p:spPr>
        <p:txBody>
          <a:bodyPr/>
          <a:lstStyle/>
          <a:p>
            <a:pPr marL="0" indent="0">
              <a:buNone/>
            </a:pPr>
            <a:r>
              <a:rPr lang="en-US" sz="2000" dirty="0">
                <a:solidFill>
                  <a:schemeClr val="accent4">
                    <a:lumMod val="10000"/>
                  </a:schemeClr>
                </a:solidFill>
                <a:latin typeface="Orgon Slab Medium" panose="02000603000000020004" pitchFamily="50" charset="0"/>
              </a:rPr>
              <a:t>The Public Occasions Committee moves that the following academic calendar be adopted for the 2022-2023 academic year.</a:t>
            </a:r>
          </a:p>
          <a:p>
            <a:pPr marL="0" indent="0">
              <a:buNone/>
            </a:pPr>
            <a:endParaRPr lang="en-US" sz="2000" dirty="0">
              <a:solidFill>
                <a:schemeClr val="accent4">
                  <a:lumMod val="10000"/>
                </a:schemeClr>
              </a:solidFill>
              <a:latin typeface="Orgon Slab Medium" panose="02000603000000020004" pitchFamily="50" charset="0"/>
            </a:endParaRPr>
          </a:p>
          <a:p>
            <a:pPr marL="0" indent="0">
              <a:buNone/>
            </a:pPr>
            <a:endParaRPr lang="en-US" sz="2000" dirty="0">
              <a:solidFill>
                <a:schemeClr val="accent4">
                  <a:lumMod val="10000"/>
                </a:schemeClr>
              </a:solidFill>
              <a:latin typeface="Orgon Slab Medium" panose="02000603000000020004" pitchFamily="50" charset="0"/>
            </a:endParaRPr>
          </a:p>
        </p:txBody>
      </p:sp>
      <p:sp>
        <p:nvSpPr>
          <p:cNvPr id="3" name="Text Placeholder 2"/>
          <p:cNvSpPr>
            <a:spLocks noGrp="1"/>
          </p:cNvSpPr>
          <p:nvPr>
            <p:ph type="body" sz="quarter" idx="13"/>
          </p:nvPr>
        </p:nvSpPr>
        <p:spPr>
          <a:xfrm>
            <a:off x="510790" y="1790003"/>
            <a:ext cx="8184662" cy="591106"/>
          </a:xfrm>
        </p:spPr>
        <p:txBody>
          <a:bodyPr/>
          <a:lstStyle/>
          <a:p>
            <a:r>
              <a:rPr lang="en-US" dirty="0">
                <a:effectLst>
                  <a:outerShdw blurRad="38100" dist="38100" dir="2700000" algn="tl">
                    <a:srgbClr val="000000">
                      <a:alpha val="43137"/>
                    </a:srgbClr>
                  </a:outerShdw>
                </a:effectLst>
              </a:rPr>
              <a:t>Motion</a:t>
            </a:r>
          </a:p>
        </p:txBody>
      </p:sp>
    </p:spTree>
    <p:extLst>
      <p:ext uri="{BB962C8B-B14F-4D97-AF65-F5344CB8AC3E}">
        <p14:creationId xmlns:p14="http://schemas.microsoft.com/office/powerpoint/2010/main" val="36331807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F6AC9E3F-115E-4C46-9D65-9C701E656811}"/>
              </a:ext>
            </a:extLst>
          </p:cNvPr>
          <p:cNvSpPr txBox="1">
            <a:spLocks/>
          </p:cNvSpPr>
          <p:nvPr/>
        </p:nvSpPr>
        <p:spPr>
          <a:xfrm>
            <a:off x="354974" y="1651456"/>
            <a:ext cx="8498076" cy="5206543"/>
          </a:xfrm>
          <a:prstGeom prst="rect">
            <a:avLst/>
          </a:prstGeom>
        </p:spPr>
        <p:txBody>
          <a:bodyPr>
            <a:normAutofit fontScale="62500" lnSpcReduction="20000"/>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900" b="1" i="0" u="none" strike="noStrike" kern="1200" cap="none" spc="0" normalizeH="0" baseline="0" noProof="0" dirty="0">
                <a:ln>
                  <a:noFill/>
                </a:ln>
                <a:solidFill>
                  <a:srgbClr val="509E2F"/>
                </a:solidFill>
                <a:effectLst/>
                <a:uLnTx/>
                <a:uFillTx/>
                <a:latin typeface="Orgon Slab Medium"/>
                <a:ea typeface="+mn-ea"/>
              </a:rPr>
              <a:t>FALL SEMESTER 2022</a:t>
            </a:r>
          </a:p>
          <a:p>
            <a:pPr marL="0" marR="0" lvl="0" indent="0" algn="l" defTabSz="457200" rtl="0" eaLnBrk="1" fontAlgn="auto" latinLnBrk="0" hangingPunct="1">
              <a:lnSpc>
                <a:spcPct val="90000"/>
              </a:lnSpc>
              <a:spcBef>
                <a:spcPts val="800"/>
              </a:spcBef>
              <a:spcAft>
                <a:spcPts val="0"/>
              </a:spcAft>
              <a:buClrTx/>
              <a:buSzTx/>
              <a:buFont typeface="Arial"/>
              <a:buNone/>
              <a:tabLst/>
              <a:defRPr/>
            </a:pPr>
            <a:r>
              <a:rPr kumimoji="0" lang="en-US" sz="2600" b="0" i="0" u="none" strike="noStrike" kern="1200" cap="none" spc="0" normalizeH="0" baseline="0" noProof="0" dirty="0">
                <a:ln>
                  <a:noFill/>
                </a:ln>
                <a:solidFill>
                  <a:srgbClr val="D8D9DA">
                    <a:lumMod val="10000"/>
                  </a:srgbClr>
                </a:solidFill>
                <a:effectLst/>
                <a:uLnTx/>
                <a:uFillTx/>
                <a:latin typeface="Orgon Slab Medium"/>
                <a:ea typeface="+mn-ea"/>
              </a:rPr>
              <a:t>International Student Orientation							August 9, Tuesday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600" b="0" i="0" u="none" strike="noStrike" kern="1200" cap="none" spc="0" normalizeH="0" baseline="0" noProof="0" dirty="0">
                <a:ln>
                  <a:noFill/>
                </a:ln>
                <a:solidFill>
                  <a:srgbClr val="D8D9DA">
                    <a:lumMod val="10000"/>
                  </a:srgbClr>
                </a:solidFill>
                <a:effectLst/>
                <a:uLnTx/>
                <a:uFillTx/>
                <a:latin typeface="Orgon Slab Medium"/>
                <a:ea typeface="+mn-ea"/>
              </a:rPr>
              <a:t>Freshman Orientation Begins								August 15, Monday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600" b="0" i="0" u="none" strike="noStrike" kern="1200" cap="none" spc="0" normalizeH="0" baseline="0" noProof="0" dirty="0">
                <a:ln>
                  <a:noFill/>
                </a:ln>
                <a:solidFill>
                  <a:srgbClr val="D8D9DA">
                    <a:lumMod val="10000"/>
                  </a:srgbClr>
                </a:solidFill>
                <a:effectLst/>
                <a:uLnTx/>
                <a:uFillTx/>
                <a:latin typeface="Orgon Slab Medium"/>
                <a:ea typeface="+mn-ea"/>
              </a:rPr>
              <a:t>Transfer Transitions									August 18, Thursday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600" b="0" i="0" u="none" strike="noStrike" kern="1200" cap="none" spc="0" normalizeH="0" baseline="0" noProof="0" dirty="0">
                <a:ln>
                  <a:noFill/>
                </a:ln>
                <a:solidFill>
                  <a:srgbClr val="D8D9DA">
                    <a:lumMod val="10000"/>
                  </a:srgbClr>
                </a:solidFill>
                <a:effectLst/>
                <a:uLnTx/>
                <a:uFillTx/>
                <a:latin typeface="Orgon Slab Medium"/>
                <a:ea typeface="+mn-ea"/>
              </a:rPr>
              <a:t>New Graduate Student Orientation						August 19, Friday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600" b="0" i="0" u="none" strike="noStrike" kern="1200" cap="none" spc="0" normalizeH="0" baseline="0" noProof="0" dirty="0">
                <a:ln>
                  <a:noFill/>
                </a:ln>
                <a:solidFill>
                  <a:srgbClr val="D8D9DA">
                    <a:lumMod val="10000"/>
                  </a:srgbClr>
                </a:solidFill>
                <a:effectLst/>
                <a:uLnTx/>
                <a:uFillTx/>
                <a:latin typeface="Orgon Slab Medium"/>
                <a:ea typeface="+mn-ea"/>
              </a:rPr>
              <a:t>Open Registration Ends									August 21, Sunday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600" b="0" i="0" u="none" strike="noStrike" kern="1200" cap="none" spc="0" normalizeH="0" baseline="0" noProof="0" dirty="0">
                <a:ln>
                  <a:noFill/>
                </a:ln>
                <a:solidFill>
                  <a:srgbClr val="D8D9DA">
                    <a:lumMod val="10000"/>
                  </a:srgbClr>
                </a:solidFill>
                <a:effectLst/>
                <a:uLnTx/>
                <a:uFillTx/>
                <a:latin typeface="Orgon Slab Medium"/>
                <a:ea typeface="+mn-ea"/>
              </a:rPr>
              <a:t>Fall semester opens 8:00 a.m.								August 22, Monday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600" b="0" i="0" u="none" strike="noStrike" kern="1200" cap="none" spc="0" normalizeH="0" baseline="0" noProof="0" dirty="0">
                <a:ln>
                  <a:noFill/>
                </a:ln>
                <a:solidFill>
                  <a:srgbClr val="D8D9DA">
                    <a:lumMod val="10000"/>
                  </a:srgbClr>
                </a:solidFill>
                <a:effectLst/>
                <a:uLnTx/>
                <a:uFillTx/>
                <a:latin typeface="Orgon Slab Medium"/>
                <a:ea typeface="+mn-ea"/>
              </a:rPr>
              <a:t>Classwork begins 8:00 a.m.								August 22, Monday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600" b="0" i="0" u="none" strike="noStrike" kern="1200" cap="none" spc="0" normalizeH="0" baseline="0" noProof="0" dirty="0">
                <a:ln>
                  <a:noFill/>
                </a:ln>
                <a:solidFill>
                  <a:srgbClr val="D8D9DA">
                    <a:lumMod val="10000"/>
                  </a:srgbClr>
                </a:solidFill>
                <a:effectLst/>
                <a:uLnTx/>
                <a:uFillTx/>
                <a:latin typeface="Orgon Slab Medium"/>
                <a:ea typeface="+mn-ea"/>
              </a:rPr>
              <a:t>Labor Day Holiday										September 5, Monday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600" b="0" i="0" u="none" strike="noStrike" kern="1200" cap="none" spc="0" normalizeH="0" baseline="0" noProof="0" dirty="0">
                <a:ln>
                  <a:noFill/>
                </a:ln>
                <a:solidFill>
                  <a:srgbClr val="D8D9DA">
                    <a:lumMod val="10000"/>
                  </a:srgbClr>
                </a:solidFill>
                <a:effectLst/>
                <a:uLnTx/>
                <a:uFillTx/>
                <a:latin typeface="Orgon Slab Medium"/>
                <a:ea typeface="+mn-ea"/>
              </a:rPr>
              <a:t>Career Fair 											September 27, Tuesday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600" b="0" i="0" u="none" strike="noStrike" kern="1200" cap="none" spc="0" normalizeH="0" baseline="0" noProof="0" dirty="0">
                <a:ln>
                  <a:noFill/>
                </a:ln>
                <a:solidFill>
                  <a:srgbClr val="D8D9DA">
                    <a:lumMod val="10000"/>
                  </a:srgbClr>
                </a:solidFill>
                <a:effectLst/>
                <a:uLnTx/>
                <a:uFillTx/>
                <a:latin typeface="Orgon Slab Medium"/>
                <a:ea typeface="+mn-ea"/>
              </a:rPr>
              <a:t>Fall Break Begins 8:00 a.m. 								September 29, Thursday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600" b="0" i="0" u="none" strike="noStrike" kern="1200" cap="none" spc="0" normalizeH="0" baseline="0" noProof="0" dirty="0">
                <a:ln>
                  <a:noFill/>
                </a:ln>
                <a:solidFill>
                  <a:srgbClr val="D8D9DA">
                    <a:lumMod val="10000"/>
                  </a:srgbClr>
                </a:solidFill>
                <a:effectLst/>
                <a:uLnTx/>
                <a:uFillTx/>
                <a:latin typeface="Orgon Slab Medium"/>
                <a:ea typeface="+mn-ea"/>
              </a:rPr>
              <a:t>Fall Break Ends 8:00 a.m.								October 3, Monday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600" b="0" i="0" u="none" strike="noStrike" kern="1200" cap="none" spc="0" normalizeH="0" baseline="0" noProof="0" dirty="0">
                <a:ln>
                  <a:noFill/>
                </a:ln>
                <a:solidFill>
                  <a:srgbClr val="D8D9DA">
                    <a:lumMod val="10000"/>
                  </a:srgbClr>
                </a:solidFill>
                <a:effectLst/>
                <a:uLnTx/>
                <a:uFillTx/>
                <a:latin typeface="Orgon Slab Medium"/>
                <a:ea typeface="+mn-ea"/>
              </a:rPr>
              <a:t>Mid-Semester											October 15, Saturday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600" b="0" i="0" u="none" strike="noStrike" kern="1200" cap="none" spc="0" normalizeH="0" baseline="0" noProof="0" dirty="0">
                <a:ln>
                  <a:noFill/>
                </a:ln>
                <a:solidFill>
                  <a:srgbClr val="D8D9DA">
                    <a:lumMod val="10000"/>
                  </a:srgbClr>
                </a:solidFill>
                <a:effectLst/>
                <a:uLnTx/>
                <a:uFillTx/>
                <a:latin typeface="Orgon Slab Medium"/>
                <a:ea typeface="+mn-ea"/>
              </a:rPr>
              <a:t>Thanksgiving vacation begins 8:00 a.m.					November 20, Sunday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600" b="0" i="0" u="none" strike="noStrike" kern="1200" cap="none" spc="0" normalizeH="0" baseline="0" noProof="0" dirty="0">
                <a:ln>
                  <a:noFill/>
                </a:ln>
                <a:solidFill>
                  <a:srgbClr val="D8D9DA">
                    <a:lumMod val="10000"/>
                  </a:srgbClr>
                </a:solidFill>
                <a:effectLst/>
                <a:uLnTx/>
                <a:uFillTx/>
                <a:latin typeface="Orgon Slab Medium"/>
                <a:ea typeface="+mn-ea"/>
              </a:rPr>
              <a:t>Thanksgiving vacation ends 8:00 a.m.						November 28, Monday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600" b="0" i="0" u="none" strike="noStrike" kern="1200" cap="none" spc="0" normalizeH="0" baseline="0" noProof="0" dirty="0">
                <a:ln>
                  <a:noFill/>
                </a:ln>
                <a:solidFill>
                  <a:srgbClr val="D8D9DA">
                    <a:lumMod val="10000"/>
                  </a:srgbClr>
                </a:solidFill>
                <a:effectLst/>
                <a:uLnTx/>
                <a:uFillTx/>
                <a:latin typeface="Orgon Slab Medium"/>
                <a:ea typeface="+mn-ea"/>
              </a:rPr>
              <a:t>Last Class Day											December 9, Friday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600" b="0" i="0" u="none" strike="noStrike" kern="1200" cap="none" spc="0" normalizeH="0" baseline="0" noProof="0" dirty="0">
                <a:ln>
                  <a:noFill/>
                </a:ln>
                <a:solidFill>
                  <a:srgbClr val="D8D9DA">
                    <a:lumMod val="10000"/>
                  </a:srgbClr>
                </a:solidFill>
                <a:effectLst/>
                <a:uLnTx/>
                <a:uFillTx/>
                <a:latin typeface="Orgon Slab Medium"/>
                <a:ea typeface="+mn-ea"/>
              </a:rPr>
              <a:t>Final Examinations begin 7:30 a.m.						December 12, Monday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600" b="0" i="0" u="none" strike="noStrike" kern="1200" cap="none" spc="0" normalizeH="0" baseline="0" noProof="0" dirty="0">
                <a:ln>
                  <a:noFill/>
                </a:ln>
                <a:solidFill>
                  <a:srgbClr val="D8D9DA">
                    <a:lumMod val="10000"/>
                  </a:srgbClr>
                </a:solidFill>
                <a:effectLst/>
                <a:uLnTx/>
                <a:uFillTx/>
                <a:latin typeface="Orgon Slab Medium"/>
                <a:ea typeface="+mn-ea"/>
              </a:rPr>
              <a:t>Final Examinations end 5:00 p.m.							December 16, Friday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600" b="0" i="0" u="none" strike="noStrike" kern="1200" cap="none" spc="0" normalizeH="0" baseline="0" noProof="0" dirty="0">
                <a:ln>
                  <a:noFill/>
                </a:ln>
                <a:solidFill>
                  <a:srgbClr val="D8D9DA">
                    <a:lumMod val="10000"/>
                  </a:srgbClr>
                </a:solidFill>
                <a:effectLst/>
                <a:uLnTx/>
                <a:uFillTx/>
                <a:latin typeface="Orgon Slab Medium"/>
                <a:ea typeface="+mn-ea"/>
              </a:rPr>
              <a:t>December Commencement – 10:00 a.m. 					December 17, Saturday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600" b="0" i="0" u="none" strike="noStrike" kern="1200" cap="none" spc="0" normalizeH="0" baseline="0" noProof="0" dirty="0">
                <a:ln>
                  <a:noFill/>
                </a:ln>
                <a:solidFill>
                  <a:srgbClr val="D8D9DA">
                    <a:lumMod val="10000"/>
                  </a:srgbClr>
                </a:solidFill>
                <a:effectLst/>
                <a:uLnTx/>
                <a:uFillTx/>
                <a:latin typeface="Orgon Slab Medium"/>
                <a:ea typeface="+mn-ea"/>
              </a:rPr>
              <a:t>	</a:t>
            </a:r>
            <a:r>
              <a:rPr kumimoji="0" lang="en-US" sz="2200" b="0" i="0" u="none" strike="noStrike" kern="1200" cap="none" spc="0" normalizeH="0" baseline="0" noProof="0" dirty="0">
                <a:ln>
                  <a:noFill/>
                </a:ln>
                <a:solidFill>
                  <a:srgbClr val="D8D9DA">
                    <a:lumMod val="10000"/>
                  </a:srgbClr>
                </a:solidFill>
                <a:effectLst/>
                <a:uLnTx/>
                <a:uFillTx/>
                <a:latin typeface="Orgon Slab Medium"/>
                <a:ea typeface="+mn-ea"/>
              </a:rPr>
              <a:t>Graduate and Undergraduate Degrees in Designated Departments</a:t>
            </a:r>
            <a:r>
              <a:rPr kumimoji="0" lang="en-US" sz="2600" b="0" i="0" u="none" strike="noStrike" kern="1200" cap="none" spc="0" normalizeH="0" baseline="0" noProof="0" dirty="0">
                <a:ln>
                  <a:noFill/>
                </a:ln>
                <a:solidFill>
                  <a:srgbClr val="D8D9DA">
                    <a:lumMod val="10000"/>
                  </a:srgbClr>
                </a:solidFill>
                <a:effectLst/>
                <a:uLnTx/>
                <a:uFillTx/>
                <a:latin typeface="Orgon Slab Medium"/>
                <a:ea typeface="+mn-ea"/>
              </a:rPr>
              <a:t>			</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600" b="0" i="0" u="none" strike="noStrike" kern="1200" cap="none" spc="0" normalizeH="0" baseline="0" noProof="0" dirty="0">
                <a:ln>
                  <a:noFill/>
                </a:ln>
                <a:solidFill>
                  <a:srgbClr val="D8D9DA">
                    <a:lumMod val="10000"/>
                  </a:srgbClr>
                </a:solidFill>
                <a:effectLst/>
                <a:uLnTx/>
                <a:uFillTx/>
                <a:latin typeface="Orgon Slab Medium"/>
                <a:ea typeface="+mn-ea"/>
              </a:rPr>
              <a:t>December Commencement – 3:30 p.m. 						December 17, Saturday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600" b="0" i="0" u="none" strike="noStrike" kern="1200" cap="none" spc="0" normalizeH="0" baseline="0" noProof="0" dirty="0">
                <a:ln>
                  <a:noFill/>
                </a:ln>
                <a:solidFill>
                  <a:srgbClr val="D8D9DA">
                    <a:lumMod val="10000"/>
                  </a:srgbClr>
                </a:solidFill>
                <a:effectLst/>
                <a:uLnTx/>
                <a:uFillTx/>
                <a:latin typeface="Orgon Slab Medium"/>
                <a:ea typeface="+mn-ea"/>
              </a:rPr>
              <a:t>	</a:t>
            </a:r>
            <a:r>
              <a:rPr kumimoji="0" lang="en-US" sz="2200" b="0" i="0" u="none" strike="noStrike" kern="1200" cap="none" spc="0" normalizeH="0" baseline="0" noProof="0" dirty="0">
                <a:ln>
                  <a:noFill/>
                </a:ln>
                <a:solidFill>
                  <a:srgbClr val="D8D9DA">
                    <a:lumMod val="10000"/>
                  </a:srgbClr>
                </a:solidFill>
                <a:effectLst/>
                <a:uLnTx/>
                <a:uFillTx/>
                <a:latin typeface="Orgon Slab Medium"/>
                <a:ea typeface="+mn-ea"/>
              </a:rPr>
              <a:t>Graduate and Undergraduate Degrees in Designated Departments	</a:t>
            </a:r>
            <a:endParaRPr kumimoji="0" lang="en-US" sz="2600" b="0" i="0" u="none" strike="noStrike" kern="1200" cap="none" spc="0" normalizeH="0" baseline="0" noProof="0" dirty="0">
              <a:ln>
                <a:noFill/>
              </a:ln>
              <a:solidFill>
                <a:srgbClr val="D8D9DA">
                  <a:lumMod val="10000"/>
                </a:srgbClr>
              </a:solidFill>
              <a:effectLst/>
              <a:uLnTx/>
              <a:uFillTx/>
              <a:latin typeface="Orgon Slab Medium"/>
              <a:ea typeface="+mn-ea"/>
            </a:endParaRPr>
          </a:p>
          <a:p>
            <a:pPr marL="0" marR="0" lvl="0" indent="0" algn="l" defTabSz="457200" rtl="0" eaLnBrk="1" fontAlgn="auto" latinLnBrk="0" hangingPunct="1">
              <a:lnSpc>
                <a:spcPct val="90000"/>
              </a:lnSpc>
              <a:spcBef>
                <a:spcPct val="20000"/>
              </a:spcBef>
              <a:spcAft>
                <a:spcPts val="0"/>
              </a:spcAft>
              <a:buClrTx/>
              <a:buSzTx/>
              <a:buFont typeface="Arial"/>
              <a:buNone/>
              <a:tabLst/>
              <a:defRPr/>
            </a:pPr>
            <a:endParaRPr kumimoji="0" lang="en-US" sz="2400" b="0" i="0" u="none" strike="noStrike" kern="1200" cap="none" spc="0" normalizeH="0" baseline="0" noProof="0" dirty="0">
              <a:ln>
                <a:noFill/>
              </a:ln>
              <a:solidFill>
                <a:srgbClr val="509E2F"/>
              </a:solidFill>
              <a:effectLst>
                <a:outerShdw blurRad="38100" dist="38100" dir="2700000" algn="tl">
                  <a:srgbClr val="000000">
                    <a:alpha val="43137"/>
                  </a:srgbClr>
                </a:outerShdw>
              </a:effectLst>
              <a:uLnTx/>
              <a:uFillTx/>
              <a:latin typeface="Orgon Slab Medium"/>
              <a:ea typeface="+mn-ea"/>
            </a:endParaRPr>
          </a:p>
        </p:txBody>
      </p:sp>
    </p:spTree>
    <p:extLst>
      <p:ext uri="{BB962C8B-B14F-4D97-AF65-F5344CB8AC3E}">
        <p14:creationId xmlns:p14="http://schemas.microsoft.com/office/powerpoint/2010/main" val="23097604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F6AC9E3F-115E-4C46-9D65-9C701E656811}"/>
              </a:ext>
            </a:extLst>
          </p:cNvPr>
          <p:cNvSpPr txBox="1">
            <a:spLocks/>
          </p:cNvSpPr>
          <p:nvPr/>
        </p:nvSpPr>
        <p:spPr>
          <a:xfrm>
            <a:off x="354974" y="1651456"/>
            <a:ext cx="8498076" cy="5649889"/>
          </a:xfrm>
          <a:prstGeom prst="rect">
            <a:avLst/>
          </a:prstGeom>
        </p:spPr>
        <p:txBody>
          <a:bodyPr>
            <a:normAutofit fontScale="40000" lnSpcReduction="20000"/>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4500" b="1" i="0" u="none" strike="noStrike" kern="1200" cap="none" spc="0" normalizeH="0" baseline="0" noProof="0" dirty="0">
                <a:ln>
                  <a:noFill/>
                </a:ln>
                <a:solidFill>
                  <a:srgbClr val="509E2F"/>
                </a:solidFill>
                <a:effectLst/>
                <a:uLnTx/>
                <a:uFillTx/>
                <a:latin typeface="Orgon Slab Medium"/>
                <a:ea typeface="+mn-ea"/>
              </a:rPr>
              <a:t>SPRING SEMESTER 2023</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4000" b="0" i="0" u="none" strike="noStrike" kern="1200" cap="none" spc="0" normalizeH="0" baseline="0" noProof="0" dirty="0">
                <a:ln>
                  <a:noFill/>
                </a:ln>
                <a:solidFill>
                  <a:srgbClr val="D8D9DA">
                    <a:lumMod val="10000"/>
                  </a:srgbClr>
                </a:solidFill>
                <a:effectLst/>
                <a:uLnTx/>
                <a:uFillTx/>
                <a:latin typeface="Orgon Slab Medium"/>
                <a:ea typeface="+mn-ea"/>
              </a:rPr>
              <a:t>International Student Orientation							January 9, Monday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4000" b="0" i="0" u="none" strike="noStrike" kern="1200" cap="none" spc="0" normalizeH="0" baseline="0" noProof="0" dirty="0">
                <a:ln>
                  <a:noFill/>
                </a:ln>
                <a:solidFill>
                  <a:srgbClr val="D8D9DA">
                    <a:lumMod val="10000"/>
                  </a:srgbClr>
                </a:solidFill>
                <a:effectLst/>
                <a:uLnTx/>
                <a:uFillTx/>
                <a:latin typeface="Orgon Slab Medium"/>
                <a:ea typeface="+mn-ea"/>
              </a:rPr>
              <a:t>New Graduate Student Orientation						January 13, Friday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4000" b="0" i="0" u="none" strike="noStrike" kern="1200" cap="none" spc="0" normalizeH="0" baseline="0" noProof="0" dirty="0">
                <a:ln>
                  <a:noFill/>
                </a:ln>
                <a:solidFill>
                  <a:srgbClr val="D8D9DA">
                    <a:lumMod val="10000"/>
                  </a:srgbClr>
                </a:solidFill>
                <a:effectLst/>
                <a:uLnTx/>
                <a:uFillTx/>
                <a:latin typeface="Orgon Slab Medium"/>
                <a:ea typeface="+mn-ea"/>
              </a:rPr>
              <a:t>Open Registration Ends									January 16, Monday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4000" b="0" i="0" u="none" strike="noStrike" kern="1200" cap="none" spc="0" normalizeH="0" baseline="0" noProof="0" dirty="0">
                <a:ln>
                  <a:noFill/>
                </a:ln>
                <a:solidFill>
                  <a:srgbClr val="D8D9DA">
                    <a:lumMod val="10000"/>
                  </a:srgbClr>
                </a:solidFill>
                <a:effectLst/>
                <a:uLnTx/>
                <a:uFillTx/>
                <a:latin typeface="Orgon Slab Medium"/>
                <a:ea typeface="+mn-ea"/>
              </a:rPr>
              <a:t>Martin Luther King, Jr. Recognition Holiday					January 16, Monday    </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4000" b="0" i="0" u="none" strike="noStrike" kern="1200" cap="none" spc="0" normalizeH="0" baseline="0" noProof="0" dirty="0">
                <a:ln>
                  <a:noFill/>
                </a:ln>
                <a:solidFill>
                  <a:srgbClr val="D8D9DA">
                    <a:lumMod val="10000"/>
                  </a:srgbClr>
                </a:solidFill>
                <a:effectLst/>
                <a:uLnTx/>
                <a:uFillTx/>
                <a:latin typeface="Orgon Slab Medium"/>
                <a:ea typeface="+mn-ea"/>
              </a:rPr>
              <a:t>Spring semester opens 8:00 a.m.							January 17, Tuesday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4000" b="0" i="0" u="none" strike="noStrike" kern="1200" cap="none" spc="0" normalizeH="0" baseline="0" noProof="0" dirty="0">
                <a:ln>
                  <a:noFill/>
                </a:ln>
                <a:solidFill>
                  <a:srgbClr val="D8D9DA">
                    <a:lumMod val="10000"/>
                  </a:srgbClr>
                </a:solidFill>
                <a:effectLst/>
                <a:uLnTx/>
                <a:uFillTx/>
                <a:latin typeface="Orgon Slab Medium"/>
                <a:ea typeface="+mn-ea"/>
              </a:rPr>
              <a:t>Classwork begins 8:00 a.m.								January 17, Tuesday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4000" b="0" i="0" u="none" strike="noStrike" kern="1200" cap="none" spc="0" normalizeH="0" baseline="0" noProof="0" dirty="0">
                <a:ln>
                  <a:noFill/>
                </a:ln>
                <a:solidFill>
                  <a:srgbClr val="D8D9DA">
                    <a:lumMod val="10000"/>
                  </a:srgbClr>
                </a:solidFill>
                <a:effectLst/>
                <a:uLnTx/>
                <a:uFillTx/>
                <a:latin typeface="Orgon Slab Medium"/>
                <a:ea typeface="+mn-ea"/>
              </a:rPr>
              <a:t>Career Fair 											February 21, Tuesday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4000" b="0" i="0" u="none" strike="noStrike" kern="1200" cap="none" spc="0" normalizeH="0" baseline="0" noProof="0" dirty="0">
                <a:ln>
                  <a:noFill/>
                </a:ln>
                <a:solidFill>
                  <a:srgbClr val="D8D9DA">
                    <a:lumMod val="10000"/>
                  </a:srgbClr>
                </a:solidFill>
                <a:effectLst/>
                <a:uLnTx/>
                <a:uFillTx/>
                <a:latin typeface="Orgon Slab Medium"/>
                <a:ea typeface="+mn-ea"/>
              </a:rPr>
              <a:t>Spring Recess begins 8:00 a.m.							March 16, Thursday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4000" b="0" i="0" u="none" strike="noStrike" kern="1200" cap="none" spc="0" normalizeH="0" baseline="0" noProof="0" dirty="0">
                <a:ln>
                  <a:noFill/>
                </a:ln>
                <a:solidFill>
                  <a:srgbClr val="D8D9DA">
                    <a:lumMod val="10000"/>
                  </a:srgbClr>
                </a:solidFill>
                <a:effectLst/>
                <a:uLnTx/>
                <a:uFillTx/>
                <a:latin typeface="Orgon Slab Medium"/>
                <a:ea typeface="+mn-ea"/>
              </a:rPr>
              <a:t>Mid-Semester											March 18, Saturday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4000" b="0" i="0" u="none" strike="noStrike" kern="1200" cap="none" spc="0" normalizeH="0" baseline="0" noProof="0" dirty="0">
                <a:ln>
                  <a:noFill/>
                </a:ln>
                <a:solidFill>
                  <a:srgbClr val="D8D9DA">
                    <a:lumMod val="10000"/>
                  </a:srgbClr>
                </a:solidFill>
                <a:effectLst/>
                <a:uLnTx/>
                <a:uFillTx/>
                <a:latin typeface="Orgon Slab Medium"/>
                <a:ea typeface="+mn-ea"/>
              </a:rPr>
              <a:t>Spring Recess ends 8:00 a.m.								March 20, Monday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4000" b="0" i="0" u="none" strike="noStrike" kern="1200" cap="none" spc="0" normalizeH="0" baseline="0" noProof="0" dirty="0">
                <a:ln>
                  <a:noFill/>
                </a:ln>
                <a:solidFill>
                  <a:srgbClr val="D8D9DA">
                    <a:lumMod val="10000"/>
                  </a:srgbClr>
                </a:solidFill>
                <a:effectLst/>
                <a:uLnTx/>
                <a:uFillTx/>
                <a:latin typeface="Orgon Slab Medium"/>
                <a:ea typeface="+mn-ea"/>
              </a:rPr>
              <a:t>Spring Break begins 8:00 a.m.							March 26, Sunday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4000" b="0" i="0" u="none" strike="noStrike" kern="1200" cap="none" spc="0" normalizeH="0" baseline="0" noProof="0" dirty="0">
                <a:ln>
                  <a:noFill/>
                </a:ln>
                <a:solidFill>
                  <a:srgbClr val="D8D9DA">
                    <a:lumMod val="10000"/>
                  </a:srgbClr>
                </a:solidFill>
                <a:effectLst/>
                <a:uLnTx/>
                <a:uFillTx/>
                <a:latin typeface="Orgon Slab Medium"/>
                <a:ea typeface="+mn-ea"/>
              </a:rPr>
              <a:t>Spring Break ends 8:00 a.m.								April 3, Monday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4000" b="0" i="0" u="none" strike="noStrike" kern="1200" cap="none" spc="0" normalizeH="0" baseline="0" noProof="0" dirty="0">
                <a:ln>
                  <a:noFill/>
                </a:ln>
                <a:solidFill>
                  <a:srgbClr val="D8D9DA">
                    <a:lumMod val="10000"/>
                  </a:srgbClr>
                </a:solidFill>
                <a:effectLst/>
                <a:uLnTx/>
                <a:uFillTx/>
                <a:latin typeface="Orgon Slab Medium"/>
                <a:ea typeface="+mn-ea"/>
              </a:rPr>
              <a:t>Last Class Day											May 5, Friday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4000" b="0" i="0" u="none" strike="noStrike" kern="1200" cap="none" spc="0" normalizeH="0" baseline="0" noProof="0" dirty="0">
                <a:ln>
                  <a:noFill/>
                </a:ln>
                <a:solidFill>
                  <a:srgbClr val="D8D9DA">
                    <a:lumMod val="10000"/>
                  </a:srgbClr>
                </a:solidFill>
                <a:effectLst/>
                <a:uLnTx/>
                <a:uFillTx/>
                <a:latin typeface="Orgon Slab Medium"/>
                <a:ea typeface="+mn-ea"/>
              </a:rPr>
              <a:t>Final Examinations begin 7:30 a.m.						May 8, Monday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4000" b="0" i="0" u="none" strike="noStrike" kern="1200" cap="none" spc="0" normalizeH="0" baseline="0" noProof="0" dirty="0">
                <a:ln>
                  <a:noFill/>
                </a:ln>
                <a:solidFill>
                  <a:srgbClr val="D8D9DA">
                    <a:lumMod val="10000"/>
                  </a:srgbClr>
                </a:solidFill>
                <a:effectLst/>
                <a:uLnTx/>
                <a:uFillTx/>
                <a:latin typeface="Orgon Slab Medium"/>
                <a:ea typeface="+mn-ea"/>
              </a:rPr>
              <a:t>Final Examinations end 5:00 p.m.							May 12, Friday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4000" b="0" i="0" u="none" strike="noStrike" kern="1200" cap="none" spc="0" normalizeH="0" baseline="0" noProof="0" dirty="0">
                <a:ln>
                  <a:noFill/>
                </a:ln>
                <a:solidFill>
                  <a:srgbClr val="D8D9DA">
                    <a:lumMod val="10000"/>
                  </a:srgbClr>
                </a:solidFill>
                <a:effectLst/>
                <a:uLnTx/>
                <a:uFillTx/>
                <a:latin typeface="Orgon Slab Medium"/>
                <a:ea typeface="+mn-ea"/>
              </a:rPr>
              <a:t>Spring Semester closes 6:00 p.m.							May 12, Friday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4000" b="0" i="0" u="none" strike="noStrike" kern="1200" cap="none" spc="0" normalizeH="0" baseline="0" noProof="0" dirty="0">
                <a:ln>
                  <a:noFill/>
                </a:ln>
                <a:solidFill>
                  <a:srgbClr val="D8D9DA">
                    <a:lumMod val="10000"/>
                  </a:srgbClr>
                </a:solidFill>
                <a:effectLst/>
                <a:uLnTx/>
                <a:uFillTx/>
                <a:latin typeface="Orgon Slab Medium"/>
                <a:ea typeface="+mn-ea"/>
              </a:rPr>
              <a:t>May Commencement – 6:00 p.m. 							May, 12, Friday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4000" b="0" i="0" u="none" strike="noStrike" kern="1200" cap="none" spc="0" normalizeH="0" baseline="0" noProof="0" dirty="0">
                <a:ln>
                  <a:noFill/>
                </a:ln>
                <a:solidFill>
                  <a:srgbClr val="D8D9DA">
                    <a:lumMod val="10000"/>
                  </a:srgbClr>
                </a:solidFill>
                <a:effectLst/>
                <a:uLnTx/>
                <a:uFillTx/>
                <a:latin typeface="Orgon Slab Medium"/>
                <a:ea typeface="+mn-ea"/>
              </a:rPr>
              <a:t>	</a:t>
            </a:r>
            <a:r>
              <a:rPr kumimoji="0" lang="en-US" sz="3500" b="0" i="0" u="none" strike="noStrike" kern="1200" cap="none" spc="0" normalizeH="0" baseline="0" noProof="0" dirty="0">
                <a:ln>
                  <a:noFill/>
                </a:ln>
                <a:solidFill>
                  <a:srgbClr val="D8D9DA">
                    <a:lumMod val="10000"/>
                  </a:srgbClr>
                </a:solidFill>
                <a:effectLst/>
                <a:uLnTx/>
                <a:uFillTx/>
                <a:latin typeface="Orgon Slab Medium"/>
                <a:ea typeface="+mn-ea"/>
              </a:rPr>
              <a:t>Graduate and Undergraduate Degrees in Designated Departments</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4000" b="0" i="0" u="none" strike="noStrike" kern="1200" cap="none" spc="0" normalizeH="0" baseline="0" noProof="0" dirty="0">
                <a:ln>
                  <a:noFill/>
                </a:ln>
                <a:solidFill>
                  <a:srgbClr val="D8D9DA">
                    <a:lumMod val="10000"/>
                  </a:srgbClr>
                </a:solidFill>
                <a:effectLst/>
                <a:uLnTx/>
                <a:uFillTx/>
                <a:latin typeface="Orgon Slab Medium"/>
                <a:ea typeface="+mn-ea"/>
              </a:rPr>
              <a:t>May Commencement – 10:00 a.m.							May 13, Saturday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srgbClr val="D8D9DA">
                    <a:lumMod val="10000"/>
                  </a:srgbClr>
                </a:solidFill>
                <a:effectLst/>
                <a:uLnTx/>
                <a:uFillTx/>
                <a:latin typeface="Calibri"/>
                <a:ea typeface="+mn-ea"/>
                <a:cs typeface="+mn-cs"/>
              </a:rPr>
              <a:t>	</a:t>
            </a:r>
            <a:r>
              <a:rPr kumimoji="0" lang="en-US" sz="3500" b="0" i="0" u="none" strike="noStrike" kern="1200" cap="none" spc="0" normalizeH="0" baseline="0" noProof="0" dirty="0">
                <a:ln>
                  <a:noFill/>
                </a:ln>
                <a:solidFill>
                  <a:srgbClr val="D8D9DA">
                    <a:lumMod val="10000"/>
                  </a:srgbClr>
                </a:solidFill>
                <a:effectLst/>
                <a:uLnTx/>
                <a:uFillTx/>
                <a:latin typeface="Orgon Slab Medium"/>
                <a:ea typeface="+mn-ea"/>
              </a:rPr>
              <a:t>Graduate and Undergraduate Degrees in Designated Departments</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4000" b="0" i="0" u="none" strike="noStrike" kern="1200" cap="none" spc="0" normalizeH="0" baseline="0" noProof="0" dirty="0">
                <a:ln>
                  <a:noFill/>
                </a:ln>
                <a:solidFill>
                  <a:srgbClr val="D8D9DA">
                    <a:lumMod val="10000"/>
                  </a:srgbClr>
                </a:solidFill>
                <a:effectLst/>
                <a:uLnTx/>
                <a:uFillTx/>
                <a:latin typeface="Orgon Slab Medium"/>
                <a:ea typeface="+mn-ea"/>
              </a:rPr>
              <a:t>May Commencement – 3:30 p.m. 							May 13, Saturday</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4000" b="0" i="0" u="none" strike="noStrike" kern="1200" cap="none" spc="0" normalizeH="0" baseline="0" noProof="0" dirty="0">
                <a:ln>
                  <a:noFill/>
                </a:ln>
                <a:solidFill>
                  <a:srgbClr val="D8D9DA">
                    <a:lumMod val="10000"/>
                  </a:srgbClr>
                </a:solidFill>
                <a:effectLst/>
                <a:uLnTx/>
                <a:uFillTx/>
                <a:latin typeface="Orgon Slab Medium"/>
                <a:ea typeface="+mn-ea"/>
              </a:rPr>
              <a:t>	</a:t>
            </a:r>
            <a:r>
              <a:rPr kumimoji="0" lang="en-US" sz="3500" b="0" i="0" u="none" strike="noStrike" kern="1200" cap="none" spc="0" normalizeH="0" baseline="0" noProof="0" dirty="0">
                <a:ln>
                  <a:noFill/>
                </a:ln>
                <a:solidFill>
                  <a:srgbClr val="D8D9DA">
                    <a:lumMod val="10000"/>
                  </a:srgbClr>
                </a:solidFill>
                <a:effectLst/>
                <a:uLnTx/>
                <a:uFillTx/>
                <a:latin typeface="Orgon Slab Medium"/>
                <a:ea typeface="+mn-ea"/>
              </a:rPr>
              <a:t>Graduate and Undergraduate Degrees in Designated Departments</a:t>
            </a:r>
          </a:p>
          <a:p>
            <a:pPr marL="0" marR="0" lvl="0" indent="0" algn="l" defTabSz="457200" rtl="0" eaLnBrk="1" fontAlgn="auto" latinLnBrk="0" hangingPunct="1">
              <a:lnSpc>
                <a:spcPct val="90000"/>
              </a:lnSpc>
              <a:spcBef>
                <a:spcPct val="20000"/>
              </a:spcBef>
              <a:spcAft>
                <a:spcPts val="0"/>
              </a:spcAft>
              <a:buClrTx/>
              <a:buSzTx/>
              <a:buFont typeface="Arial"/>
              <a:buNone/>
              <a:tabLst/>
              <a:defRPr/>
            </a:pPr>
            <a:endParaRPr kumimoji="0" lang="en-US" sz="4000" b="0" i="0" u="none" strike="noStrike" kern="1200" cap="none" spc="0" normalizeH="0" baseline="0" noProof="0" dirty="0">
              <a:ln>
                <a:noFill/>
              </a:ln>
              <a:solidFill>
                <a:srgbClr val="D8D9DA">
                  <a:lumMod val="10000"/>
                </a:srgbClr>
              </a:solidFill>
              <a:effectLst/>
              <a:uLnTx/>
              <a:uFillTx/>
              <a:latin typeface="Orgon Slab Medium"/>
              <a:ea typeface="+mn-ea"/>
            </a:endParaRP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4000" b="0" i="0" u="none" strike="noStrike" kern="1200" cap="none" spc="0" normalizeH="0" baseline="0" noProof="0" dirty="0">
                <a:ln>
                  <a:noFill/>
                </a:ln>
                <a:solidFill>
                  <a:srgbClr val="D8D9DA">
                    <a:lumMod val="10000"/>
                  </a:srgbClr>
                </a:solidFill>
                <a:effectLst/>
                <a:uLnTx/>
                <a:uFillTx/>
                <a:latin typeface="Orgon Slab Medium"/>
                <a:ea typeface="+mn-ea"/>
              </a:rPr>
              <a:t>	</a:t>
            </a:r>
          </a:p>
          <a:p>
            <a:pPr marL="0" marR="0" lvl="0" indent="0" algn="l" defTabSz="457200" rtl="0" eaLnBrk="1" fontAlgn="auto" latinLnBrk="0" hangingPunct="1">
              <a:lnSpc>
                <a:spcPct val="90000"/>
              </a:lnSpc>
              <a:spcBef>
                <a:spcPct val="20000"/>
              </a:spcBef>
              <a:spcAft>
                <a:spcPts val="0"/>
              </a:spcAft>
              <a:buClrTx/>
              <a:buSzTx/>
              <a:buFont typeface="Arial"/>
              <a:buNone/>
              <a:tabLst/>
              <a:defRPr/>
            </a:pPr>
            <a:endParaRPr kumimoji="0" lang="en-US" sz="2600" b="0" i="0" u="none" strike="noStrike" kern="1200" cap="none" spc="0" normalizeH="0" baseline="0" noProof="0" dirty="0">
              <a:ln>
                <a:noFill/>
              </a:ln>
              <a:solidFill>
                <a:srgbClr val="D8D9DA">
                  <a:lumMod val="10000"/>
                </a:srgbClr>
              </a:solidFill>
              <a:effectLst/>
              <a:uLnTx/>
              <a:uFillTx/>
              <a:latin typeface="Orgon Slab Medium"/>
              <a:ea typeface="+mn-ea"/>
            </a:endParaRPr>
          </a:p>
          <a:p>
            <a:pPr marL="0" marR="0" lvl="0" indent="0" algn="l" defTabSz="457200" rtl="0" eaLnBrk="1" fontAlgn="auto" latinLnBrk="0" hangingPunct="1">
              <a:lnSpc>
                <a:spcPct val="90000"/>
              </a:lnSpc>
              <a:spcBef>
                <a:spcPct val="20000"/>
              </a:spcBef>
              <a:spcAft>
                <a:spcPts val="0"/>
              </a:spcAft>
              <a:buClrTx/>
              <a:buSzTx/>
              <a:buFont typeface="Arial"/>
              <a:buNone/>
              <a:tabLst/>
              <a:defRPr/>
            </a:pPr>
            <a:endParaRPr kumimoji="0" lang="en-US" sz="2400" b="0" i="0" u="none" strike="noStrike" kern="1200" cap="none" spc="0" normalizeH="0" baseline="0" noProof="0" dirty="0">
              <a:ln>
                <a:noFill/>
              </a:ln>
              <a:solidFill>
                <a:srgbClr val="509E2F"/>
              </a:solidFill>
              <a:effectLst>
                <a:outerShdw blurRad="38100" dist="38100" dir="2700000" algn="tl">
                  <a:srgbClr val="000000">
                    <a:alpha val="43137"/>
                  </a:srgbClr>
                </a:outerShdw>
              </a:effectLst>
              <a:uLnTx/>
              <a:uFillTx/>
              <a:latin typeface="Orgon Slab Medium"/>
              <a:ea typeface="+mn-ea"/>
            </a:endParaRPr>
          </a:p>
        </p:txBody>
      </p:sp>
    </p:spTree>
    <p:extLst>
      <p:ext uri="{BB962C8B-B14F-4D97-AF65-F5344CB8AC3E}">
        <p14:creationId xmlns:p14="http://schemas.microsoft.com/office/powerpoint/2010/main" val="26347603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F6AC9E3F-115E-4C46-9D65-9C701E656811}"/>
              </a:ext>
            </a:extLst>
          </p:cNvPr>
          <p:cNvSpPr txBox="1">
            <a:spLocks/>
          </p:cNvSpPr>
          <p:nvPr/>
        </p:nvSpPr>
        <p:spPr>
          <a:xfrm>
            <a:off x="354974" y="1651456"/>
            <a:ext cx="8498076" cy="5206543"/>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900" b="1" i="0" u="none" strike="noStrike" kern="1200" cap="none" spc="0" normalizeH="0" baseline="0" noProof="0" dirty="0">
                <a:ln>
                  <a:noFill/>
                </a:ln>
                <a:solidFill>
                  <a:srgbClr val="509E2F"/>
                </a:solidFill>
                <a:effectLst/>
                <a:uLnTx/>
                <a:uFillTx/>
                <a:latin typeface="Orgon Slab Medium"/>
                <a:ea typeface="+mn-ea"/>
              </a:rPr>
              <a:t>SUMMER SEMESTER 2023</a:t>
            </a:r>
          </a:p>
          <a:p>
            <a:pPr marL="0" marR="0" lvl="0" indent="0" algn="l" defTabSz="457200" rtl="0" eaLnBrk="1" fontAlgn="auto" latinLnBrk="0" hangingPunct="1">
              <a:lnSpc>
                <a:spcPct val="100000"/>
              </a:lnSpc>
              <a:spcBef>
                <a:spcPts val="0"/>
              </a:spcBef>
              <a:spcAft>
                <a:spcPts val="0"/>
              </a:spcAft>
              <a:buClrTx/>
              <a:buSzTx/>
              <a:buFont typeface="Arial"/>
              <a:buNone/>
              <a:tabLst>
                <a:tab pos="457200" algn="l"/>
                <a:tab pos="3657600" algn="l"/>
              </a:tabLst>
              <a:defRPr/>
            </a:pPr>
            <a:r>
              <a:rPr kumimoji="0" lang="en-US" sz="1600" b="0" i="0" u="none" strike="noStrike" kern="1200" cap="none" spc="0" normalizeH="0" baseline="0" noProof="0" dirty="0">
                <a:ln>
                  <a:noFill/>
                </a:ln>
                <a:solidFill>
                  <a:srgbClr val="D8D9DA">
                    <a:lumMod val="10000"/>
                  </a:srgbClr>
                </a:solidFill>
                <a:effectLst/>
                <a:uLnTx/>
                <a:uFillTx/>
                <a:latin typeface="Orgon Slab Medium"/>
                <a:ea typeface="+mn-ea"/>
              </a:rPr>
              <a:t>Open Registration Ends							June 4, Sunday</a:t>
            </a:r>
          </a:p>
          <a:p>
            <a:pPr marL="0" marR="0" lvl="0" indent="0" algn="l" defTabSz="457200" rtl="0" eaLnBrk="1" fontAlgn="auto" latinLnBrk="0" hangingPunct="1">
              <a:lnSpc>
                <a:spcPct val="100000"/>
              </a:lnSpc>
              <a:spcBef>
                <a:spcPts val="0"/>
              </a:spcBef>
              <a:spcAft>
                <a:spcPts val="0"/>
              </a:spcAft>
              <a:buClrTx/>
              <a:buSzTx/>
              <a:buFont typeface="Arial"/>
              <a:buNone/>
              <a:tabLst>
                <a:tab pos="457200" algn="l"/>
                <a:tab pos="3657600" algn="l"/>
              </a:tabLst>
              <a:defRPr/>
            </a:pPr>
            <a:r>
              <a:rPr kumimoji="0" lang="en-US" sz="1600" b="0" i="0" u="none" strike="noStrike" kern="1200" cap="none" spc="0" normalizeH="0" baseline="0" noProof="0" dirty="0">
                <a:ln>
                  <a:noFill/>
                </a:ln>
                <a:solidFill>
                  <a:srgbClr val="D8D9DA">
                    <a:lumMod val="10000"/>
                  </a:srgbClr>
                </a:solidFill>
                <a:effectLst/>
                <a:uLnTx/>
                <a:uFillTx/>
                <a:latin typeface="Orgon Slab Medium"/>
                <a:ea typeface="+mn-ea"/>
              </a:rPr>
              <a:t>Summer session opens 8:00 a.m.							June 5, Monday</a:t>
            </a:r>
          </a:p>
          <a:p>
            <a:pPr marL="0" marR="0" lvl="0" indent="0" algn="l" defTabSz="457200" rtl="0" eaLnBrk="1" fontAlgn="auto" latinLnBrk="0" hangingPunct="1">
              <a:lnSpc>
                <a:spcPct val="100000"/>
              </a:lnSpc>
              <a:spcBef>
                <a:spcPts val="0"/>
              </a:spcBef>
              <a:spcAft>
                <a:spcPts val="0"/>
              </a:spcAft>
              <a:buClrTx/>
              <a:buSzTx/>
              <a:buFont typeface="Arial"/>
              <a:buNone/>
              <a:tabLst>
                <a:tab pos="457200" algn="l"/>
                <a:tab pos="3657600" algn="l"/>
              </a:tabLst>
              <a:defRPr/>
            </a:pPr>
            <a:r>
              <a:rPr kumimoji="0" lang="en-US" sz="1600" b="0" i="0" u="none" strike="noStrike" kern="1200" cap="none" spc="0" normalizeH="0" baseline="0" noProof="0" dirty="0">
                <a:ln>
                  <a:noFill/>
                </a:ln>
                <a:solidFill>
                  <a:srgbClr val="D8D9DA">
                    <a:lumMod val="10000"/>
                  </a:srgbClr>
                </a:solidFill>
                <a:effectLst/>
                <a:uLnTx/>
                <a:uFillTx/>
                <a:latin typeface="Orgon Slab Medium"/>
                <a:ea typeface="+mn-ea"/>
              </a:rPr>
              <a:t>Classwork begins 8:00 a.m.							June 5, Monday</a:t>
            </a:r>
          </a:p>
          <a:p>
            <a:pPr marL="0" marR="0" lvl="0" indent="0" algn="l" defTabSz="457200" rtl="0" eaLnBrk="1" fontAlgn="auto" latinLnBrk="0" hangingPunct="1">
              <a:lnSpc>
                <a:spcPct val="100000"/>
              </a:lnSpc>
              <a:spcBef>
                <a:spcPts val="0"/>
              </a:spcBef>
              <a:spcAft>
                <a:spcPts val="0"/>
              </a:spcAft>
              <a:buClrTx/>
              <a:buSzTx/>
              <a:buFont typeface="Arial"/>
              <a:buNone/>
              <a:tabLst>
                <a:tab pos="457200" algn="l"/>
                <a:tab pos="3657600" algn="l"/>
              </a:tabLst>
              <a:defRPr/>
            </a:pPr>
            <a:r>
              <a:rPr kumimoji="0" lang="en-US" sz="1600" b="0" i="0" u="none" strike="noStrike" kern="1200" cap="none" spc="0" normalizeH="0" baseline="0" noProof="0" dirty="0">
                <a:ln>
                  <a:noFill/>
                </a:ln>
                <a:solidFill>
                  <a:srgbClr val="D8D9DA">
                    <a:lumMod val="10000"/>
                  </a:srgbClr>
                </a:solidFill>
                <a:effectLst/>
                <a:uLnTx/>
                <a:uFillTx/>
                <a:latin typeface="Orgon Slab Medium"/>
                <a:ea typeface="+mn-ea"/>
              </a:rPr>
              <a:t>Independence Day Holiday (observed)							July 3, Monday</a:t>
            </a:r>
          </a:p>
          <a:p>
            <a:pPr marL="0" marR="0" lvl="0" indent="0" algn="l" defTabSz="457200" rtl="0" eaLnBrk="1" fontAlgn="auto" latinLnBrk="0" hangingPunct="1">
              <a:lnSpc>
                <a:spcPct val="100000"/>
              </a:lnSpc>
              <a:spcBef>
                <a:spcPts val="0"/>
              </a:spcBef>
              <a:spcAft>
                <a:spcPts val="0"/>
              </a:spcAft>
              <a:buClrTx/>
              <a:buSzTx/>
              <a:buFont typeface="Arial"/>
              <a:buNone/>
              <a:tabLst>
                <a:tab pos="457200" algn="l"/>
                <a:tab pos="3657600" algn="l"/>
              </a:tabLst>
              <a:defRPr/>
            </a:pPr>
            <a:r>
              <a:rPr kumimoji="0" lang="en-US" sz="1600" b="0" i="0" u="none" strike="noStrike" kern="1200" cap="none" spc="0" normalizeH="0" baseline="0" noProof="0" dirty="0">
                <a:ln>
                  <a:noFill/>
                </a:ln>
                <a:solidFill>
                  <a:srgbClr val="D8D9DA">
                    <a:lumMod val="10000"/>
                  </a:srgbClr>
                </a:solidFill>
                <a:effectLst/>
                <a:uLnTx/>
                <a:uFillTx/>
                <a:latin typeface="Orgon Slab Medium"/>
                <a:ea typeface="+mn-ea"/>
              </a:rPr>
              <a:t>Final Examinations begin 8:00 a.m.							July 27, Thursday</a:t>
            </a:r>
          </a:p>
          <a:p>
            <a:pPr marL="0" marR="0" lvl="0" indent="0" algn="l" defTabSz="457200" rtl="0" eaLnBrk="1" fontAlgn="auto" latinLnBrk="0" hangingPunct="1">
              <a:lnSpc>
                <a:spcPct val="100000"/>
              </a:lnSpc>
              <a:spcBef>
                <a:spcPts val="0"/>
              </a:spcBef>
              <a:spcAft>
                <a:spcPts val="0"/>
              </a:spcAft>
              <a:buClrTx/>
              <a:buSzTx/>
              <a:buFont typeface="Arial"/>
              <a:buNone/>
              <a:tabLst>
                <a:tab pos="457200" algn="l"/>
                <a:tab pos="3657600" algn="l"/>
              </a:tabLst>
              <a:defRPr/>
            </a:pPr>
            <a:r>
              <a:rPr kumimoji="0" lang="en-US" sz="1600" b="0" i="0" u="none" strike="noStrike" kern="1200" cap="none" spc="0" normalizeH="0" baseline="0" noProof="0" dirty="0">
                <a:ln>
                  <a:noFill/>
                </a:ln>
                <a:solidFill>
                  <a:srgbClr val="D8D9DA">
                    <a:lumMod val="10000"/>
                  </a:srgbClr>
                </a:solidFill>
                <a:effectLst/>
                <a:uLnTx/>
                <a:uFillTx/>
                <a:latin typeface="Orgon Slab Medium"/>
                <a:ea typeface="+mn-ea"/>
              </a:rPr>
              <a:t>Final Examinations end 12:30 p.m.							July 28, Friday</a:t>
            </a:r>
          </a:p>
          <a:p>
            <a:pPr marL="0" marR="0" lvl="0" indent="0" algn="l" defTabSz="457200" rtl="0" eaLnBrk="1" fontAlgn="auto" latinLnBrk="0" hangingPunct="1">
              <a:lnSpc>
                <a:spcPct val="100000"/>
              </a:lnSpc>
              <a:spcBef>
                <a:spcPts val="0"/>
              </a:spcBef>
              <a:spcAft>
                <a:spcPts val="0"/>
              </a:spcAft>
              <a:buClrTx/>
              <a:buSzTx/>
              <a:buFont typeface="Arial"/>
              <a:buNone/>
              <a:tabLst>
                <a:tab pos="457200" algn="l"/>
                <a:tab pos="3657600" algn="l"/>
              </a:tabLst>
              <a:defRPr/>
            </a:pPr>
            <a:r>
              <a:rPr kumimoji="0" lang="en-US" sz="1600" b="0" i="0" u="none" strike="noStrike" kern="1200" cap="none" spc="0" normalizeH="0" baseline="0" noProof="0" dirty="0">
                <a:ln>
                  <a:noFill/>
                </a:ln>
                <a:solidFill>
                  <a:srgbClr val="D8D9DA">
                    <a:lumMod val="10000"/>
                  </a:srgbClr>
                </a:solidFill>
                <a:effectLst/>
                <a:uLnTx/>
                <a:uFillTx/>
                <a:latin typeface="Orgon Slab Medium"/>
                <a:ea typeface="+mn-ea"/>
              </a:rPr>
              <a:t>Summer Sessions closes 12:30 p.m.							July 28, Friday</a:t>
            </a:r>
          </a:p>
          <a:p>
            <a:pPr marL="0" marR="0" lvl="0" indent="0" algn="l" defTabSz="457200" rtl="0" eaLnBrk="1" fontAlgn="auto" latinLnBrk="0" hangingPunct="1">
              <a:lnSpc>
                <a:spcPct val="70000"/>
              </a:lnSpc>
              <a:spcBef>
                <a:spcPts val="0"/>
              </a:spcBef>
              <a:spcAft>
                <a:spcPts val="0"/>
              </a:spcAft>
              <a:buClrTx/>
              <a:buSzTx/>
              <a:buFont typeface="Arial"/>
              <a:buNone/>
              <a:tabLst>
                <a:tab pos="457200" algn="l"/>
                <a:tab pos="3657600" algn="l"/>
              </a:tabLst>
              <a:defRPr/>
            </a:pPr>
            <a:r>
              <a:rPr kumimoji="0" lang="en-US" sz="1600" b="0" i="0" u="none" strike="noStrike" kern="1200" cap="none" spc="0" normalizeH="0" baseline="0" noProof="0" dirty="0">
                <a:ln>
                  <a:noFill/>
                </a:ln>
                <a:solidFill>
                  <a:srgbClr val="D8D9DA">
                    <a:lumMod val="10000"/>
                  </a:srgbClr>
                </a:solidFill>
                <a:effectLst/>
                <a:uLnTx/>
                <a:uFillTx/>
                <a:latin typeface="Orgon Slab Medium"/>
                <a:ea typeface="+mn-ea"/>
              </a:rPr>
              <a:t> </a:t>
            </a:r>
          </a:p>
          <a:p>
            <a:pPr marL="0" marR="0" lvl="0" indent="0" algn="l" defTabSz="457200" rtl="0" eaLnBrk="1" fontAlgn="auto" latinLnBrk="0" hangingPunct="1">
              <a:lnSpc>
                <a:spcPct val="100000"/>
              </a:lnSpc>
              <a:spcBef>
                <a:spcPts val="0"/>
              </a:spcBef>
              <a:spcAft>
                <a:spcPts val="0"/>
              </a:spcAft>
              <a:buClrTx/>
              <a:buSzTx/>
              <a:buFont typeface="Arial"/>
              <a:buNone/>
              <a:tabLst>
                <a:tab pos="457200" algn="l"/>
                <a:tab pos="3657600" algn="l"/>
              </a:tabLst>
              <a:defRPr/>
            </a:pPr>
            <a:r>
              <a:rPr kumimoji="0" lang="en-US" sz="1600" b="0" i="0" u="none" strike="noStrike" kern="1200" cap="none" spc="0" normalizeH="0" baseline="0" noProof="0" dirty="0">
                <a:ln>
                  <a:noFill/>
                </a:ln>
                <a:solidFill>
                  <a:srgbClr val="D8D9DA">
                    <a:lumMod val="10000"/>
                  </a:srgbClr>
                </a:solidFill>
                <a:effectLst/>
                <a:uLnTx/>
                <a:uFillTx/>
                <a:latin typeface="Orgon Slab Medium"/>
                <a:ea typeface="+mn-ea"/>
              </a:rPr>
              <a:t>*Schedule shows the regular eight-week Summer Session.  Other special four-week course sessions may be scheduled.</a:t>
            </a:r>
          </a:p>
          <a:p>
            <a:pPr marL="0" marR="0" lvl="0" indent="0" algn="l" defTabSz="457200" rtl="0" eaLnBrk="1" fontAlgn="auto" latinLnBrk="0" hangingPunct="1">
              <a:lnSpc>
                <a:spcPct val="100000"/>
              </a:lnSpc>
              <a:spcBef>
                <a:spcPts val="0"/>
              </a:spcBef>
              <a:spcAft>
                <a:spcPts val="0"/>
              </a:spcAft>
              <a:buClrTx/>
              <a:buSzTx/>
              <a:buFont typeface="Arial"/>
              <a:buNone/>
              <a:tabLst>
                <a:tab pos="457200" algn="l"/>
                <a:tab pos="3657600" algn="l"/>
              </a:tabLst>
              <a:defRPr/>
            </a:pPr>
            <a:r>
              <a:rPr kumimoji="0" lang="en-US" sz="1600" b="0" i="0" u="none" strike="noStrike" kern="1200" cap="none" spc="0" normalizeH="0" baseline="0" noProof="0" dirty="0">
                <a:ln>
                  <a:noFill/>
                </a:ln>
                <a:solidFill>
                  <a:srgbClr val="D8D9DA">
                    <a:lumMod val="10000"/>
                  </a:srgbClr>
                </a:solidFill>
                <a:effectLst/>
                <a:uLnTx/>
                <a:uFillTx/>
                <a:latin typeface="Orgon Slab Medium"/>
                <a:ea typeface="+mn-ea"/>
              </a:rPr>
              <a:t> </a:t>
            </a:r>
          </a:p>
          <a:p>
            <a:pPr marL="0" marR="0" lvl="0" indent="0" algn="l" defTabSz="457200" rtl="0" eaLnBrk="1" fontAlgn="auto" latinLnBrk="0" hangingPunct="1">
              <a:lnSpc>
                <a:spcPct val="100000"/>
              </a:lnSpc>
              <a:spcBef>
                <a:spcPts val="0"/>
              </a:spcBef>
              <a:spcAft>
                <a:spcPts val="0"/>
              </a:spcAft>
              <a:buClrTx/>
              <a:buSzTx/>
              <a:buFont typeface="Arial"/>
              <a:buNone/>
              <a:tabLst>
                <a:tab pos="457200" algn="l"/>
                <a:tab pos="3657600" algn="l"/>
              </a:tabLst>
              <a:defRPr/>
            </a:pPr>
            <a:r>
              <a:rPr kumimoji="0" lang="en-US" sz="1600" b="0" i="0" u="none" strike="noStrike" kern="1200" cap="none" spc="0" normalizeH="0" baseline="0" noProof="0" dirty="0">
                <a:ln>
                  <a:noFill/>
                </a:ln>
                <a:solidFill>
                  <a:srgbClr val="D8D9DA">
                    <a:lumMod val="10000"/>
                  </a:srgbClr>
                </a:solidFill>
                <a:effectLst/>
                <a:uLnTx/>
                <a:uFillTx/>
                <a:latin typeface="Orgon Slab Medium"/>
                <a:ea typeface="+mn-ea"/>
              </a:rPr>
              <a:t>CLASS SESSIONS (EXCLUDING FINAL EXAMINATIONS)</a:t>
            </a:r>
          </a:p>
          <a:p>
            <a:pPr marL="0" marR="0" lvl="0" indent="0" algn="l" defTabSz="457200" rtl="0" eaLnBrk="1" fontAlgn="auto" latinLnBrk="0" hangingPunct="1">
              <a:lnSpc>
                <a:spcPct val="100000"/>
              </a:lnSpc>
              <a:spcBef>
                <a:spcPts val="0"/>
              </a:spcBef>
              <a:spcAft>
                <a:spcPts val="0"/>
              </a:spcAft>
              <a:buClrTx/>
              <a:buSzTx/>
              <a:buFont typeface="Arial"/>
              <a:buNone/>
              <a:tabLst>
                <a:tab pos="457200" algn="l"/>
                <a:tab pos="3657600" algn="l"/>
              </a:tabLst>
              <a:defRPr/>
            </a:pPr>
            <a:r>
              <a:rPr kumimoji="0" lang="en-US" sz="1600" b="0" i="0" u="none" strike="noStrike" kern="1200" cap="none" spc="0" normalizeH="0" baseline="0" noProof="0" dirty="0">
                <a:ln>
                  <a:noFill/>
                </a:ln>
                <a:solidFill>
                  <a:srgbClr val="D8D9DA">
                    <a:lumMod val="10000"/>
                  </a:srgbClr>
                </a:solidFill>
                <a:effectLst/>
                <a:uLnTx/>
                <a:uFillTx/>
                <a:latin typeface="Orgon Slab Medium"/>
                <a:ea typeface="+mn-ea"/>
              </a:rPr>
              <a:t>		 </a:t>
            </a:r>
            <a:r>
              <a:rPr kumimoji="0" lang="en-US" sz="1600" b="0" i="0" u="sng" strike="noStrike" kern="1200" cap="none" spc="0" normalizeH="0" baseline="0" noProof="0" dirty="0">
                <a:ln>
                  <a:noFill/>
                </a:ln>
                <a:solidFill>
                  <a:srgbClr val="D8D9DA">
                    <a:lumMod val="10000"/>
                  </a:srgbClr>
                </a:solidFill>
                <a:effectLst/>
                <a:uLnTx/>
                <a:uFillTx/>
                <a:latin typeface="Orgon Slab Medium"/>
                <a:ea typeface="+mn-ea"/>
              </a:rPr>
              <a:t>M	TU	 W	TH	 F	Total MWF	Total TR</a:t>
            </a:r>
          </a:p>
          <a:p>
            <a:pPr marL="0" marR="0" lvl="0" indent="0" algn="l" defTabSz="457200" rtl="0" eaLnBrk="1" fontAlgn="auto" latinLnBrk="0" hangingPunct="1">
              <a:lnSpc>
                <a:spcPct val="100000"/>
              </a:lnSpc>
              <a:spcBef>
                <a:spcPts val="0"/>
              </a:spcBef>
              <a:spcAft>
                <a:spcPts val="0"/>
              </a:spcAft>
              <a:buClrTx/>
              <a:buSzTx/>
              <a:buFont typeface="Arial"/>
              <a:buNone/>
              <a:tabLst>
                <a:tab pos="457200" algn="l"/>
                <a:tab pos="3657600" algn="l"/>
              </a:tabLst>
              <a:defRPr/>
            </a:pPr>
            <a:r>
              <a:rPr kumimoji="0" lang="en-US" sz="1600" b="0" i="0" u="none" strike="noStrike" kern="1200" cap="none" spc="0" normalizeH="0" baseline="0" noProof="0" dirty="0">
                <a:ln>
                  <a:noFill/>
                </a:ln>
                <a:solidFill>
                  <a:srgbClr val="D8D9DA">
                    <a:lumMod val="10000"/>
                  </a:srgbClr>
                </a:solidFill>
                <a:effectLst/>
                <a:uLnTx/>
                <a:uFillTx/>
                <a:latin typeface="Orgon Slab Medium"/>
                <a:ea typeface="+mn-ea"/>
              </a:rPr>
              <a:t>Fall Semester	14	15	15	14	14		43		      29	</a:t>
            </a:r>
          </a:p>
          <a:p>
            <a:pPr marL="0" marR="0" lvl="0" indent="0" algn="l" defTabSz="457200" rtl="0" eaLnBrk="1" fontAlgn="auto" latinLnBrk="0" hangingPunct="1">
              <a:lnSpc>
                <a:spcPct val="100000"/>
              </a:lnSpc>
              <a:spcBef>
                <a:spcPts val="0"/>
              </a:spcBef>
              <a:spcAft>
                <a:spcPts val="0"/>
              </a:spcAft>
              <a:buClrTx/>
              <a:buSzTx/>
              <a:buFont typeface="Arial"/>
              <a:buNone/>
              <a:tabLst>
                <a:tab pos="457200" algn="l"/>
                <a:tab pos="3657600" algn="l"/>
              </a:tabLst>
              <a:defRPr/>
            </a:pPr>
            <a:r>
              <a:rPr kumimoji="0" lang="en-US" sz="1600" b="0" i="0" u="none" strike="noStrike" kern="1200" cap="none" spc="0" normalizeH="0" baseline="0" noProof="0" dirty="0">
                <a:ln>
                  <a:noFill/>
                </a:ln>
                <a:solidFill>
                  <a:srgbClr val="D8D9DA">
                    <a:lumMod val="10000"/>
                  </a:srgbClr>
                </a:solidFill>
                <a:effectLst/>
                <a:uLnTx/>
                <a:uFillTx/>
                <a:latin typeface="Orgon Slab Medium"/>
                <a:ea typeface="+mn-ea"/>
              </a:rPr>
              <a:t>Spring Semester	14	15	15	14	14		43		      29	</a:t>
            </a:r>
          </a:p>
          <a:p>
            <a:pPr marL="0" marR="0" lvl="0" indent="0" algn="l" defTabSz="457200" rtl="0" eaLnBrk="1" fontAlgn="auto" latinLnBrk="0" hangingPunct="1">
              <a:lnSpc>
                <a:spcPct val="100000"/>
              </a:lnSpc>
              <a:spcBef>
                <a:spcPts val="0"/>
              </a:spcBef>
              <a:spcAft>
                <a:spcPts val="0"/>
              </a:spcAft>
              <a:buClrTx/>
              <a:buSzTx/>
              <a:buFont typeface="Arial"/>
              <a:buNone/>
              <a:tabLst>
                <a:tab pos="457200" algn="l"/>
                <a:tab pos="3657600" algn="l"/>
              </a:tabLst>
              <a:defRPr/>
            </a:pPr>
            <a:r>
              <a:rPr kumimoji="0" lang="en-US" sz="1600" b="0" i="0" u="none" strike="noStrike" kern="1200" cap="none" spc="0" normalizeH="0" baseline="0" noProof="0" dirty="0">
                <a:ln>
                  <a:noFill/>
                </a:ln>
                <a:solidFill>
                  <a:srgbClr val="D8D9DA">
                    <a:lumMod val="10000"/>
                  </a:srgbClr>
                </a:solidFill>
                <a:effectLst/>
                <a:uLnTx/>
                <a:uFillTx/>
                <a:latin typeface="Orgon Slab Medium"/>
                <a:ea typeface="+mn-ea"/>
              </a:rPr>
              <a:t>Summer Semester	 8	 7	 8	 7	 7		23 	  	      14</a:t>
            </a:r>
          </a:p>
          <a:p>
            <a:pPr marL="0" marR="0" lvl="0" indent="0" algn="l" defTabSz="457200" rtl="0" eaLnBrk="1" fontAlgn="auto" latinLnBrk="0" hangingPunct="1">
              <a:lnSpc>
                <a:spcPct val="100000"/>
              </a:lnSpc>
              <a:spcBef>
                <a:spcPts val="0"/>
              </a:spcBef>
              <a:spcAft>
                <a:spcPts val="0"/>
              </a:spcAft>
              <a:buClrTx/>
              <a:buSzTx/>
              <a:buFont typeface="Arial"/>
              <a:buNone/>
              <a:tabLst>
                <a:tab pos="457200" algn="l"/>
                <a:tab pos="3657600" algn="l"/>
              </a:tabLst>
              <a:defRPr/>
            </a:pPr>
            <a:endParaRPr kumimoji="0" lang="en-US" sz="1600" b="0" i="0" u="none" strike="noStrike" kern="1200" cap="none" spc="0" normalizeH="0" baseline="0" noProof="0" dirty="0">
              <a:ln>
                <a:noFill/>
              </a:ln>
              <a:solidFill>
                <a:srgbClr val="D8D9DA">
                  <a:lumMod val="10000"/>
                </a:srgbClr>
              </a:solidFill>
              <a:effectLst/>
              <a:uLnTx/>
              <a:uFillTx/>
              <a:latin typeface="Orgon Slab Medium"/>
              <a:ea typeface="+mn-ea"/>
            </a:endParaRPr>
          </a:p>
          <a:p>
            <a:pPr marL="0" marR="0" lvl="0" indent="0" algn="l" defTabSz="457200" rtl="0" eaLnBrk="1" fontAlgn="auto" latinLnBrk="0" hangingPunct="1">
              <a:lnSpc>
                <a:spcPct val="100000"/>
              </a:lnSpc>
              <a:spcBef>
                <a:spcPts val="0"/>
              </a:spcBef>
              <a:spcAft>
                <a:spcPts val="0"/>
              </a:spcAft>
              <a:buClrTx/>
              <a:buSzTx/>
              <a:buFont typeface="Arial"/>
              <a:buNone/>
              <a:tabLst>
                <a:tab pos="457200" algn="l"/>
                <a:tab pos="3657600" algn="l"/>
              </a:tabLst>
              <a:defRPr/>
            </a:pPr>
            <a:r>
              <a:rPr kumimoji="0" lang="en-US" sz="1600" b="0" i="0" u="none" strike="noStrike" kern="1200" cap="none" spc="0" normalizeH="0" baseline="0" noProof="0" dirty="0">
                <a:ln>
                  <a:noFill/>
                </a:ln>
                <a:solidFill>
                  <a:srgbClr val="D8D9DA">
                    <a:lumMod val="10000"/>
                  </a:srgbClr>
                </a:solidFill>
                <a:effectLst/>
                <a:uLnTx/>
                <a:uFillTx/>
                <a:latin typeface="Orgon Slab Medium"/>
                <a:ea typeface="+mn-ea"/>
              </a:rPr>
              <a:t>The faculty is reminded of the religious and other holidays that a substantial number of students may wish to observe.</a:t>
            </a:r>
          </a:p>
          <a:p>
            <a:pPr marL="0" marR="0" lvl="0" indent="0" algn="l" defTabSz="457200" rtl="0" eaLnBrk="1" fontAlgn="auto" latinLnBrk="0" hangingPunct="1">
              <a:lnSpc>
                <a:spcPct val="90000"/>
              </a:lnSpc>
              <a:spcBef>
                <a:spcPct val="20000"/>
              </a:spcBef>
              <a:spcAft>
                <a:spcPts val="0"/>
              </a:spcAft>
              <a:buClrTx/>
              <a:buSzTx/>
              <a:buFont typeface="Arial"/>
              <a:buNone/>
              <a:tabLst/>
              <a:defRPr/>
            </a:pPr>
            <a:endParaRPr kumimoji="0" lang="en-US" sz="2400" b="0" i="0" u="none" strike="noStrike" kern="1200" cap="none" spc="0" normalizeH="0" baseline="0" noProof="0" dirty="0">
              <a:ln>
                <a:noFill/>
              </a:ln>
              <a:solidFill>
                <a:srgbClr val="509E2F"/>
              </a:solidFill>
              <a:effectLst>
                <a:outerShdw blurRad="38100" dist="38100" dir="2700000" algn="tl">
                  <a:srgbClr val="000000">
                    <a:alpha val="43137"/>
                  </a:srgbClr>
                </a:outerShdw>
              </a:effectLst>
              <a:uLnTx/>
              <a:uFillTx/>
              <a:latin typeface="Orgon Slab Medium"/>
              <a:ea typeface="+mn-ea"/>
            </a:endParaRPr>
          </a:p>
        </p:txBody>
      </p:sp>
    </p:spTree>
    <p:extLst>
      <p:ext uri="{BB962C8B-B14F-4D97-AF65-F5344CB8AC3E}">
        <p14:creationId xmlns:p14="http://schemas.microsoft.com/office/powerpoint/2010/main" val="2822350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1"/>
          </p:nvPr>
        </p:nvSpPr>
        <p:spPr>
          <a:xfrm>
            <a:off x="510790" y="2541306"/>
            <a:ext cx="8197114" cy="2673790"/>
          </a:xfrm>
        </p:spPr>
        <p:txBody>
          <a:bodyPr/>
          <a:lstStyle/>
          <a:p>
            <a:pPr marL="0" indent="0" defTabSz="857250">
              <a:buNone/>
            </a:pPr>
            <a:r>
              <a:rPr lang="en-US" sz="3600" dirty="0">
                <a:latin typeface="Orgon Slab" panose="02000503000000020004" pitchFamily="50" charset="0"/>
              </a:rPr>
              <a:t>III.	Campus Reports</a:t>
            </a:r>
          </a:p>
          <a:p>
            <a:pPr marL="858838" lvl="1" indent="-858838" defTabSz="685800">
              <a:buNone/>
            </a:pPr>
            <a:r>
              <a:rPr lang="en-US" sz="3600" dirty="0">
                <a:solidFill>
                  <a:srgbClr val="003B49"/>
                </a:solidFill>
                <a:latin typeface="Orgon Slab" panose="02000503000000020004" pitchFamily="50" charset="0"/>
              </a:rPr>
              <a:t>	B.	Student Council</a:t>
            </a:r>
          </a:p>
          <a:p>
            <a:pPr marL="858838" lvl="1" indent="-858838" defTabSz="685800">
              <a:buNone/>
            </a:pPr>
            <a:r>
              <a:rPr lang="en-US" sz="3600" dirty="0">
                <a:solidFill>
                  <a:srgbClr val="003B49"/>
                </a:solidFill>
                <a:latin typeface="Orgon Slab" panose="02000503000000020004" pitchFamily="50" charset="0"/>
              </a:rPr>
              <a:t>		L. Hierlmeier</a:t>
            </a:r>
          </a:p>
          <a:p>
            <a:pPr marL="858838" lvl="1" indent="-858838" defTabSz="685800">
              <a:buNone/>
            </a:pPr>
            <a:r>
              <a:rPr lang="en-US" sz="2800" dirty="0">
                <a:solidFill>
                  <a:srgbClr val="003B49"/>
                </a:solidFill>
                <a:latin typeface="Orgon Slab" panose="02000503000000020004" pitchFamily="50" charset="0"/>
              </a:rPr>
              <a:t>				</a:t>
            </a:r>
          </a:p>
          <a:p>
            <a:pPr marL="858838" lvl="1" indent="-858838" defTabSz="685800">
              <a:buNone/>
            </a:pPr>
            <a:r>
              <a:rPr lang="en-US" sz="2800" dirty="0">
                <a:solidFill>
                  <a:srgbClr val="003B49"/>
                </a:solidFill>
                <a:latin typeface="Orgon Slab" panose="02000503000000020004" pitchFamily="50" charset="0"/>
              </a:rPr>
              <a:t>		</a:t>
            </a:r>
          </a:p>
          <a:p>
            <a:pPr marL="6350" indent="-635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10790" y="1845062"/>
            <a:ext cx="8184662" cy="473672"/>
          </a:xfrm>
        </p:spPr>
        <p:txBody>
          <a:bodyPr>
            <a:noAutofit/>
          </a:bodyPr>
          <a:lstStyle/>
          <a:p>
            <a:pPr defTabSz="914400"/>
            <a:r>
              <a:rPr lang="en-US" sz="3600" dirty="0">
                <a:latin typeface="Orgon Slab" panose="02000503000000020004" pitchFamily="50" charset="0"/>
              </a:rPr>
              <a:t>Agenda</a:t>
            </a:r>
          </a:p>
        </p:txBody>
      </p:sp>
    </p:spTree>
    <p:extLst>
      <p:ext uri="{BB962C8B-B14F-4D97-AF65-F5344CB8AC3E}">
        <p14:creationId xmlns:p14="http://schemas.microsoft.com/office/powerpoint/2010/main" val="11491755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VII. Reports of Standing Committees</a:t>
            </a:r>
          </a:p>
          <a:p>
            <a:pPr marL="0" indent="0" defTabSz="685800">
              <a:buNone/>
            </a:pPr>
            <a:r>
              <a:rPr lang="en-US" sz="3600" dirty="0"/>
              <a:t>	</a:t>
            </a:r>
            <a:r>
              <a:rPr lang="en-US" sz="3600" b="1" dirty="0">
                <a:solidFill>
                  <a:srgbClr val="003B49"/>
                </a:solidFill>
              </a:rPr>
              <a:t>F</a:t>
            </a:r>
            <a:r>
              <a:rPr lang="en-US" sz="3600" b="1" dirty="0">
                <a:solidFill>
                  <a:srgbClr val="003B49"/>
                </a:solidFill>
                <a:latin typeface="Orgon Slab" panose="02000503000000020004" pitchFamily="50" charset="0"/>
              </a:rPr>
              <a:t>.</a:t>
            </a:r>
            <a:r>
              <a:rPr lang="en-US" sz="3600" dirty="0">
                <a:solidFill>
                  <a:srgbClr val="003B49"/>
                </a:solidFill>
                <a:latin typeface="Orgon Slab" panose="02000503000000020004" pitchFamily="50" charset="0"/>
              </a:rPr>
              <a:t> RP&amp;A Elections</a:t>
            </a:r>
          </a:p>
          <a:p>
            <a:pPr marL="0" indent="0" defTabSz="685800">
              <a:buNone/>
            </a:pPr>
            <a:r>
              <a:rPr lang="en-US" sz="3600" dirty="0">
                <a:solidFill>
                  <a:srgbClr val="003B49"/>
                </a:solidFill>
                <a:latin typeface="Orgon Slab" panose="02000503000000020004" pitchFamily="50" charset="0"/>
              </a:rPr>
              <a:t>	S. Corns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40681582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Rules, Procedures, and Agenda Committee</a:t>
            </a:r>
          </a:p>
          <a:p>
            <a:r>
              <a:rPr lang="en-US" sz="2400" dirty="0"/>
              <a:t>Dr. Steven Corns, Chair</a:t>
            </a:r>
          </a:p>
        </p:txBody>
      </p:sp>
    </p:spTree>
    <p:extLst>
      <p:ext uri="{BB962C8B-B14F-4D97-AF65-F5344CB8AC3E}">
        <p14:creationId xmlns:p14="http://schemas.microsoft.com/office/powerpoint/2010/main" val="12547862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790" y="2355273"/>
            <a:ext cx="8197114" cy="3361476"/>
          </a:xfrm>
        </p:spPr>
        <p:txBody>
          <a:bodyPr/>
          <a:lstStyle/>
          <a:p>
            <a:pPr lvl="1"/>
            <a:r>
              <a:rPr lang="en-US" dirty="0">
                <a:solidFill>
                  <a:schemeClr val="accent4">
                    <a:lumMod val="10000"/>
                  </a:schemeClr>
                </a:solidFill>
              </a:rPr>
              <a:t>Go to www.menti.com</a:t>
            </a:r>
          </a:p>
          <a:p>
            <a:pPr lvl="1"/>
            <a:endParaRPr lang="en-US" dirty="0">
              <a:solidFill>
                <a:schemeClr val="accent4">
                  <a:lumMod val="10000"/>
                </a:schemeClr>
              </a:solidFill>
            </a:endParaRPr>
          </a:p>
          <a:p>
            <a:pPr lvl="1"/>
            <a:r>
              <a:rPr lang="en-US" dirty="0">
                <a:solidFill>
                  <a:schemeClr val="accent4">
                    <a:lumMod val="10000"/>
                  </a:schemeClr>
                </a:solidFill>
              </a:rPr>
              <a:t>Enter the code sent to all senators when prompted</a:t>
            </a:r>
          </a:p>
          <a:p>
            <a:pPr lvl="1"/>
            <a:endParaRPr lang="en-US" dirty="0">
              <a:solidFill>
                <a:schemeClr val="accent4">
                  <a:lumMod val="10000"/>
                </a:schemeClr>
              </a:solidFill>
            </a:endParaRPr>
          </a:p>
          <a:p>
            <a:pPr lvl="1"/>
            <a:r>
              <a:rPr lang="en-US" dirty="0">
                <a:solidFill>
                  <a:schemeClr val="accent4">
                    <a:lumMod val="10000"/>
                  </a:schemeClr>
                </a:solidFill>
              </a:rPr>
              <a:t>Voting is done through an online interactive presentation</a:t>
            </a:r>
          </a:p>
          <a:p>
            <a:pPr lvl="1"/>
            <a:endParaRPr lang="en-US" dirty="0">
              <a:solidFill>
                <a:schemeClr val="accent4">
                  <a:lumMod val="10000"/>
                </a:schemeClr>
              </a:solidFill>
            </a:endParaRPr>
          </a:p>
          <a:p>
            <a:pPr lvl="1"/>
            <a:r>
              <a:rPr lang="en-US" dirty="0">
                <a:solidFill>
                  <a:schemeClr val="accent4">
                    <a:lumMod val="10000"/>
                  </a:schemeClr>
                </a:solidFill>
              </a:rPr>
              <a:t>I will show results after each round</a:t>
            </a:r>
          </a:p>
          <a:p>
            <a:pPr lvl="1"/>
            <a:endParaRPr lang="en-US" dirty="0">
              <a:solidFill>
                <a:schemeClr val="accent4">
                  <a:lumMod val="10000"/>
                </a:schemeClr>
              </a:solidFill>
            </a:endParaRPr>
          </a:p>
          <a:p>
            <a:pPr lvl="1"/>
            <a:endParaRPr lang="en-US" dirty="0">
              <a:solidFill>
                <a:schemeClr val="accent4">
                  <a:lumMod val="10000"/>
                </a:schemeClr>
              </a:solidFill>
            </a:endParaRPr>
          </a:p>
          <a:p>
            <a:endParaRPr lang="en-US" dirty="0">
              <a:solidFill>
                <a:schemeClr val="accent4">
                  <a:lumMod val="10000"/>
                </a:schemeClr>
              </a:solidFill>
            </a:endParaRPr>
          </a:p>
        </p:txBody>
      </p:sp>
      <p:sp>
        <p:nvSpPr>
          <p:cNvPr id="3" name="Text Placeholder 2"/>
          <p:cNvSpPr>
            <a:spLocks noGrp="1"/>
          </p:cNvSpPr>
          <p:nvPr>
            <p:ph type="body" sz="quarter" idx="13"/>
          </p:nvPr>
        </p:nvSpPr>
        <p:spPr>
          <a:xfrm>
            <a:off x="510790" y="1790002"/>
            <a:ext cx="8184662" cy="565271"/>
          </a:xfrm>
        </p:spPr>
        <p:txBody>
          <a:bodyPr/>
          <a:lstStyle/>
          <a:p>
            <a:r>
              <a:rPr lang="en-US" dirty="0"/>
              <a:t>Faculty Senate Elections</a:t>
            </a:r>
          </a:p>
        </p:txBody>
      </p:sp>
    </p:spTree>
    <p:extLst>
      <p:ext uri="{BB962C8B-B14F-4D97-AF65-F5344CB8AC3E}">
        <p14:creationId xmlns:p14="http://schemas.microsoft.com/office/powerpoint/2010/main" val="596849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790" y="2355273"/>
            <a:ext cx="8197114" cy="3361476"/>
          </a:xfrm>
        </p:spPr>
        <p:txBody>
          <a:bodyPr/>
          <a:lstStyle/>
          <a:p>
            <a:pPr lvl="1"/>
            <a:r>
              <a:rPr lang="en-US" dirty="0">
                <a:solidFill>
                  <a:schemeClr val="accent4">
                    <a:lumMod val="10000"/>
                  </a:schemeClr>
                </a:solidFill>
              </a:rPr>
              <a:t>Please proceed to www.menti.com</a:t>
            </a:r>
          </a:p>
          <a:p>
            <a:pPr lvl="1"/>
            <a:endParaRPr lang="en-US" dirty="0">
              <a:solidFill>
                <a:schemeClr val="accent4">
                  <a:lumMod val="10000"/>
                </a:schemeClr>
              </a:solidFill>
            </a:endParaRPr>
          </a:p>
          <a:p>
            <a:pPr lvl="1"/>
            <a:endParaRPr lang="en-US" dirty="0">
              <a:solidFill>
                <a:schemeClr val="accent4">
                  <a:lumMod val="10000"/>
                </a:schemeClr>
              </a:solidFill>
            </a:endParaRPr>
          </a:p>
          <a:p>
            <a:endParaRPr lang="en-US" dirty="0">
              <a:solidFill>
                <a:schemeClr val="accent4">
                  <a:lumMod val="10000"/>
                </a:schemeClr>
              </a:solidFill>
            </a:endParaRPr>
          </a:p>
        </p:txBody>
      </p:sp>
      <p:sp>
        <p:nvSpPr>
          <p:cNvPr id="3" name="Text Placeholder 2"/>
          <p:cNvSpPr>
            <a:spLocks noGrp="1"/>
          </p:cNvSpPr>
          <p:nvPr>
            <p:ph type="body" sz="quarter" idx="13"/>
          </p:nvPr>
        </p:nvSpPr>
        <p:spPr>
          <a:xfrm>
            <a:off x="510790" y="1790002"/>
            <a:ext cx="8184662" cy="565271"/>
          </a:xfrm>
        </p:spPr>
        <p:txBody>
          <a:bodyPr/>
          <a:lstStyle/>
          <a:p>
            <a:r>
              <a:rPr lang="en-US" dirty="0"/>
              <a:t>Faculty Senate Elections</a:t>
            </a:r>
          </a:p>
        </p:txBody>
      </p:sp>
    </p:spTree>
    <p:extLst>
      <p:ext uri="{BB962C8B-B14F-4D97-AF65-F5344CB8AC3E}">
        <p14:creationId xmlns:p14="http://schemas.microsoft.com/office/powerpoint/2010/main" val="40176385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55170" y="2584619"/>
            <a:ext cx="7695041" cy="4202582"/>
          </a:xfrm>
        </p:spPr>
        <p:txBody>
          <a:bodyPr/>
          <a:lstStyle/>
          <a:p>
            <a:pPr marL="0" indent="0" defTabSz="914400">
              <a:buNone/>
            </a:pPr>
            <a:r>
              <a:rPr lang="en-US" sz="3600" dirty="0">
                <a:latin typeface="Orgon Slab" panose="02000503000000020004" pitchFamily="50" charset="0"/>
              </a:rPr>
              <a:t>VIII. New Business </a:t>
            </a:r>
          </a:p>
          <a:p>
            <a:pPr marL="857250" indent="-857250" defTabSz="914400">
              <a:buAutoNum type="romanUcPeriod" startAt="8"/>
            </a:pPr>
            <a:endParaRPr lang="en-US" sz="3600" b="1" dirty="0">
              <a:solidFill>
                <a:srgbClr val="003B49"/>
              </a:solidFill>
              <a:latin typeface="Orgon Slab" panose="02000503000000020004" pitchFamily="50" charset="0"/>
            </a:endParaRPr>
          </a:p>
          <a:p>
            <a:pPr marL="0" indent="0" defTabSz="914400">
              <a:buNone/>
            </a:pPr>
            <a:endParaRPr lang="en-US" sz="3600" b="1" dirty="0">
              <a:solidFill>
                <a:srgbClr val="003B49"/>
              </a:solidFill>
            </a:endParaRPr>
          </a:p>
        </p:txBody>
      </p:sp>
      <p:sp>
        <p:nvSpPr>
          <p:cNvPr id="4" name="Text Placeholder 3"/>
          <p:cNvSpPr>
            <a:spLocks noGrp="1"/>
          </p:cNvSpPr>
          <p:nvPr>
            <p:ph type="body" sz="quarter" idx="12"/>
          </p:nvPr>
        </p:nvSpPr>
        <p:spPr>
          <a:xfrm>
            <a:off x="555170" y="1790003"/>
            <a:ext cx="7695042" cy="473672"/>
          </a:xfrm>
        </p:spPr>
        <p:txBody>
          <a:bodyPr>
            <a:noAutofit/>
          </a:bodyPr>
          <a:lstStyle/>
          <a:p>
            <a:r>
              <a:rPr lang="en-US" sz="3600" dirty="0"/>
              <a:t>Agenda</a:t>
            </a:r>
          </a:p>
        </p:txBody>
      </p:sp>
    </p:spTree>
    <p:extLst>
      <p:ext uri="{BB962C8B-B14F-4D97-AF65-F5344CB8AC3E}">
        <p14:creationId xmlns:p14="http://schemas.microsoft.com/office/powerpoint/2010/main" val="42025807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14400" y="2604973"/>
            <a:ext cx="7781052" cy="2116317"/>
          </a:xfrm>
        </p:spPr>
        <p:txBody>
          <a:bodyPr/>
          <a:lstStyle/>
          <a:p>
            <a:pPr marL="0" indent="0">
              <a:buNone/>
              <a:tabLst>
                <a:tab pos="914400" algn="l"/>
              </a:tabLst>
            </a:pPr>
            <a:r>
              <a:rPr lang="en-US" sz="3600" b="1" dirty="0">
                <a:latin typeface="Orgon Slab Light" panose="02000503000000020004" pitchFamily="50" charset="0"/>
              </a:rPr>
              <a:t>IX. 	Adjourn</a:t>
            </a:r>
          </a:p>
          <a:p>
            <a:endParaRPr lang="en-US" sz="3600" b="1" dirty="0">
              <a:solidFill>
                <a:srgbClr val="003B49"/>
              </a:solidFill>
              <a:latin typeface="Orgon Slab Light" panose="02000503000000020004" pitchFamily="50" charset="0"/>
            </a:endParaRPr>
          </a:p>
          <a:p>
            <a:pPr marL="514350" indent="-514350">
              <a:buAutoNum type="romanUcPeriod" startAt="5"/>
            </a:pPr>
            <a:endParaRPr lang="en-US" sz="3600" b="1" dirty="0">
              <a:solidFill>
                <a:srgbClr val="003B49"/>
              </a:solidFill>
              <a:latin typeface="Orgon Slab ExtraLight" panose="02000503000000020004" pitchFamily="50" charset="0"/>
            </a:endParaRPr>
          </a:p>
          <a:p>
            <a:endParaRPr lang="en-US" sz="3600" dirty="0"/>
          </a:p>
        </p:txBody>
      </p:sp>
      <p:sp>
        <p:nvSpPr>
          <p:cNvPr id="4" name="Text Placeholder 3"/>
          <p:cNvSpPr>
            <a:spLocks noGrp="1"/>
          </p:cNvSpPr>
          <p:nvPr>
            <p:ph type="body" sz="quarter" idx="12"/>
          </p:nvPr>
        </p:nvSpPr>
        <p:spPr>
          <a:xfrm>
            <a:off x="914400" y="1790003"/>
            <a:ext cx="7781052" cy="696720"/>
          </a:xfrm>
        </p:spPr>
        <p:txBody>
          <a:bodyPr/>
          <a:lstStyle/>
          <a:p>
            <a:r>
              <a:rPr lang="en-US" sz="3600" dirty="0">
                <a:latin typeface="Orgon Slab" panose="02000503000000020004" pitchFamily="50" charset="0"/>
              </a:rPr>
              <a:t>Agenda</a:t>
            </a:r>
          </a:p>
        </p:txBody>
      </p:sp>
      <p:sp>
        <p:nvSpPr>
          <p:cNvPr id="5" name="TextBox 4"/>
          <p:cNvSpPr txBox="1"/>
          <p:nvPr/>
        </p:nvSpPr>
        <p:spPr>
          <a:xfrm>
            <a:off x="8369559" y="6311387"/>
            <a:ext cx="437860" cy="276999"/>
          </a:xfrm>
          <a:prstGeom prst="rect">
            <a:avLst/>
          </a:prstGeom>
          <a:noFill/>
        </p:spPr>
        <p:txBody>
          <a:bodyPr wrap="square" rtlCol="0">
            <a:spAutoFit/>
          </a:bodyPr>
          <a:lstStyle>
            <a:defPPr>
              <a:defRPr lang="en-US"/>
            </a:defPPr>
            <a:lvl1pPr>
              <a:defRPr sz="1200">
                <a:solidFill>
                  <a:srgbClr val="003B49"/>
                </a:solidFill>
              </a:defRPr>
            </a:lvl1pPr>
          </a:lstStyle>
          <a:p>
            <a:fld id="{477D04EB-D600-4A5B-9F34-2ADF860BB5CA}" type="slidenum">
              <a:rPr lang="en-US">
                <a:solidFill>
                  <a:schemeClr val="tx1">
                    <a:tint val="75000"/>
                  </a:schemeClr>
                </a:solidFill>
              </a:rPr>
              <a:pPr/>
              <a:t>65</a:t>
            </a:fld>
            <a:endParaRPr lang="en-US" dirty="0">
              <a:solidFill>
                <a:schemeClr val="tx1">
                  <a:tint val="75000"/>
                </a:schemeClr>
              </a:solidFill>
            </a:endParaRPr>
          </a:p>
        </p:txBody>
      </p:sp>
    </p:spTree>
    <p:extLst>
      <p:ext uri="{BB962C8B-B14F-4D97-AF65-F5344CB8AC3E}">
        <p14:creationId xmlns:p14="http://schemas.microsoft.com/office/powerpoint/2010/main" val="2911155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1"/>
          </p:nvPr>
        </p:nvSpPr>
        <p:spPr>
          <a:xfrm>
            <a:off x="510790" y="2541306"/>
            <a:ext cx="8197114" cy="2673790"/>
          </a:xfrm>
        </p:spPr>
        <p:txBody>
          <a:bodyPr/>
          <a:lstStyle/>
          <a:p>
            <a:pPr marL="0" indent="0" defTabSz="857250">
              <a:buNone/>
            </a:pPr>
            <a:r>
              <a:rPr lang="en-US" sz="3600" dirty="0">
                <a:latin typeface="Orgon Slab" panose="02000503000000020004" pitchFamily="50" charset="0"/>
              </a:rPr>
              <a:t>III.	Campus Reports</a:t>
            </a:r>
          </a:p>
          <a:p>
            <a:pPr marL="858838" lvl="1" indent="-858838" defTabSz="685800">
              <a:buNone/>
            </a:pPr>
            <a:r>
              <a:rPr lang="en-US" sz="3600" dirty="0">
                <a:solidFill>
                  <a:srgbClr val="003B49"/>
                </a:solidFill>
                <a:latin typeface="Orgon Slab" panose="02000503000000020004" pitchFamily="50" charset="0"/>
              </a:rPr>
              <a:t>	C.	Council of Graduate Students</a:t>
            </a:r>
          </a:p>
          <a:p>
            <a:pPr marL="858838" lvl="1" indent="-858838" defTabSz="685800">
              <a:buNone/>
            </a:pPr>
            <a:r>
              <a:rPr lang="en-US" sz="3600" dirty="0">
                <a:solidFill>
                  <a:srgbClr val="003B49"/>
                </a:solidFill>
                <a:latin typeface="Orgon Slab" panose="02000503000000020004" pitchFamily="50" charset="0"/>
              </a:rPr>
              <a:t>		J. Valentin-Sivico</a:t>
            </a:r>
          </a:p>
          <a:p>
            <a:pPr marL="858838" lvl="1" indent="-858838" defTabSz="685800">
              <a:buNone/>
            </a:pPr>
            <a:r>
              <a:rPr lang="en-US" sz="2800" dirty="0">
                <a:solidFill>
                  <a:srgbClr val="003B49"/>
                </a:solidFill>
                <a:latin typeface="Orgon Slab" panose="02000503000000020004" pitchFamily="50" charset="0"/>
              </a:rPr>
              <a:t>			</a:t>
            </a:r>
          </a:p>
          <a:p>
            <a:pPr marL="858838" lvl="1" indent="-858838" defTabSz="685800">
              <a:buNone/>
            </a:pPr>
            <a:r>
              <a:rPr lang="en-US" sz="3600" dirty="0">
                <a:solidFill>
                  <a:srgbClr val="003B49"/>
                </a:solidFill>
                <a:latin typeface="Orgon Slab" panose="02000503000000020004" pitchFamily="50" charset="0"/>
              </a:rPr>
              <a:t>	No Report</a:t>
            </a:r>
            <a:r>
              <a:rPr lang="en-US" sz="2800" dirty="0">
                <a:solidFill>
                  <a:srgbClr val="003B49"/>
                </a:solidFill>
                <a:latin typeface="Orgon Slab" panose="02000503000000020004" pitchFamily="50" charset="0"/>
              </a:rPr>
              <a:t>	</a:t>
            </a:r>
          </a:p>
          <a:p>
            <a:pPr marL="858838" lvl="1" indent="-858838" defTabSz="685800">
              <a:buNone/>
            </a:pPr>
            <a:r>
              <a:rPr lang="en-US" sz="2800" dirty="0">
                <a:solidFill>
                  <a:srgbClr val="003B49"/>
                </a:solidFill>
                <a:latin typeface="Orgon Slab" panose="02000503000000020004" pitchFamily="50" charset="0"/>
              </a:rPr>
              <a:t>		</a:t>
            </a:r>
          </a:p>
          <a:p>
            <a:pPr marL="6350" indent="-635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10790" y="1845062"/>
            <a:ext cx="8184662" cy="473672"/>
          </a:xfrm>
        </p:spPr>
        <p:txBody>
          <a:bodyPr>
            <a:noAutofit/>
          </a:bodyPr>
          <a:lstStyle/>
          <a:p>
            <a:pPr defTabSz="914400"/>
            <a:r>
              <a:rPr lang="en-US" sz="3600" dirty="0">
                <a:latin typeface="Orgon Slab" panose="02000503000000020004" pitchFamily="50" charset="0"/>
              </a:rPr>
              <a:t>Agenda</a:t>
            </a:r>
          </a:p>
        </p:txBody>
      </p:sp>
    </p:spTree>
    <p:extLst>
      <p:ext uri="{BB962C8B-B14F-4D97-AF65-F5344CB8AC3E}">
        <p14:creationId xmlns:p14="http://schemas.microsoft.com/office/powerpoint/2010/main" val="2195383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605087"/>
            <a:ext cx="8197114" cy="4463159"/>
          </a:xfrm>
        </p:spPr>
        <p:txBody>
          <a:bodyPr/>
          <a:lstStyle/>
          <a:p>
            <a:pPr marL="0" indent="0" defTabSz="857250">
              <a:buNone/>
            </a:pPr>
            <a:r>
              <a:rPr lang="en-US" sz="3600" dirty="0">
                <a:latin typeface="Orgon Slab" panose="02000503000000020004" pitchFamily="50" charset="0"/>
              </a:rPr>
              <a:t>IV.	President’s Report</a:t>
            </a:r>
          </a:p>
          <a:p>
            <a:pPr marL="0" indent="0" defTabSz="857250">
              <a:buNone/>
            </a:pPr>
            <a:r>
              <a:rPr lang="en-US" sz="3600" b="1" dirty="0">
                <a:solidFill>
                  <a:srgbClr val="003B49"/>
                </a:solidFill>
                <a:latin typeface="Orgon Slab" panose="02000503000000020004" pitchFamily="50" charset="0"/>
              </a:rPr>
              <a:t>	</a:t>
            </a:r>
            <a:r>
              <a:rPr lang="en-US" sz="3600" dirty="0">
                <a:solidFill>
                  <a:srgbClr val="003B49"/>
                </a:solidFill>
                <a:latin typeface="Orgon Slab" panose="02000503000000020004" pitchFamily="50" charset="0"/>
              </a:rPr>
              <a:t>S. Raper</a:t>
            </a:r>
          </a:p>
        </p:txBody>
      </p:sp>
      <p:sp>
        <p:nvSpPr>
          <p:cNvPr id="4" name="Text Placeholder 3"/>
          <p:cNvSpPr>
            <a:spLocks noGrp="1"/>
          </p:cNvSpPr>
          <p:nvPr>
            <p:ph type="body" sz="quarter" idx="12"/>
          </p:nvPr>
        </p:nvSpPr>
        <p:spPr>
          <a:xfrm>
            <a:off x="510790" y="1790003"/>
            <a:ext cx="8184662" cy="473672"/>
          </a:xfrm>
        </p:spPr>
        <p:txBody>
          <a:bodyPr>
            <a:noAutofit/>
          </a:bodyPr>
          <a:lstStyle/>
          <a:p>
            <a:r>
              <a:rPr lang="en-US" sz="3600" dirty="0">
                <a:latin typeface="Orgon Slab" panose="02000503000000020004" pitchFamily="50" charset="0"/>
              </a:rPr>
              <a:t>Agenda</a:t>
            </a:r>
          </a:p>
        </p:txBody>
      </p:sp>
    </p:spTree>
    <p:extLst>
      <p:ext uri="{BB962C8B-B14F-4D97-AF65-F5344CB8AC3E}">
        <p14:creationId xmlns:p14="http://schemas.microsoft.com/office/powerpoint/2010/main" val="3321047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8304" y="2164352"/>
            <a:ext cx="8197114" cy="4278011"/>
          </a:xfrm>
        </p:spPr>
        <p:txBody>
          <a:bodyPr/>
          <a:lstStyle/>
          <a:p>
            <a:pPr marL="114300" indent="0">
              <a:buNone/>
            </a:pPr>
            <a:r>
              <a:rPr lang="en-US" sz="2000" dirty="0"/>
              <a:t>IFC – 4/16/2021 – typical discussions, S&amp;T Chair of Council next cycle </a:t>
            </a:r>
          </a:p>
          <a:p>
            <a:pPr marL="114300" indent="0">
              <a:buNone/>
            </a:pPr>
            <a:endParaRPr lang="en-US" sz="2000" dirty="0"/>
          </a:p>
          <a:p>
            <a:pPr marL="114300" indent="0">
              <a:buNone/>
            </a:pPr>
            <a:r>
              <a:rPr lang="en-US" sz="2000" dirty="0" err="1"/>
              <a:t>Kummer</a:t>
            </a:r>
            <a:r>
              <a:rPr lang="en-US" sz="2000" dirty="0"/>
              <a:t> Dean Search Underway</a:t>
            </a:r>
          </a:p>
          <a:p>
            <a:pPr marL="114300" indent="0">
              <a:buNone/>
            </a:pPr>
            <a:endParaRPr lang="en-US" sz="2000" dirty="0"/>
          </a:p>
          <a:p>
            <a:pPr marL="114300" indent="0">
              <a:buNone/>
            </a:pPr>
            <a:r>
              <a:rPr lang="en-US" sz="2000" dirty="0"/>
              <a:t>Very limited feedback on proposed Bylaws revisions</a:t>
            </a:r>
          </a:p>
          <a:p>
            <a:pPr marL="114300" indent="0">
              <a:buNone/>
            </a:pPr>
            <a:endParaRPr lang="en-US" sz="2000" dirty="0"/>
          </a:p>
          <a:p>
            <a:pPr marL="114300" indent="0">
              <a:buNone/>
            </a:pPr>
            <a:r>
              <a:rPr lang="en-US" sz="2000" dirty="0"/>
              <a:t>Faculty returning to campus – Schedule with IT</a:t>
            </a:r>
          </a:p>
          <a:p>
            <a:pPr marL="114300" indent="0">
              <a:buNone/>
            </a:pPr>
            <a:endParaRPr lang="en-US" sz="2000" dirty="0"/>
          </a:p>
          <a:p>
            <a:pPr marL="114300" indent="0">
              <a:buNone/>
            </a:pPr>
            <a:r>
              <a:rPr lang="en-US" sz="2000" dirty="0" err="1"/>
              <a:t>Coache</a:t>
            </a:r>
            <a:r>
              <a:rPr lang="en-US" sz="2000" dirty="0"/>
              <a:t> results activity</a:t>
            </a:r>
          </a:p>
          <a:p>
            <a:pPr marL="114300" indent="0">
              <a:buNone/>
            </a:pPr>
            <a:endParaRPr lang="en-US" sz="2000" dirty="0"/>
          </a:p>
          <a:p>
            <a:pPr marL="114300" indent="0">
              <a:buNone/>
            </a:pPr>
            <a:r>
              <a:rPr lang="en-US" sz="2000"/>
              <a:t>Elections today</a:t>
            </a:r>
            <a:endParaRPr lang="en-US" sz="2000" dirty="0"/>
          </a:p>
          <a:p>
            <a:pPr marL="114300" indent="0">
              <a:buNone/>
            </a:pPr>
            <a:endParaRPr lang="en-US" sz="2000" dirty="0"/>
          </a:p>
          <a:p>
            <a:pPr marL="114300" indent="0">
              <a:buNone/>
            </a:pPr>
            <a:endParaRPr lang="en-US" sz="2000" dirty="0"/>
          </a:p>
          <a:p>
            <a:pPr marL="114300" indent="0">
              <a:buNone/>
            </a:pPr>
            <a:endParaRPr lang="en-US" sz="2000" dirty="0"/>
          </a:p>
          <a:p>
            <a:pPr marL="114300" indent="0">
              <a:buNone/>
            </a:pPr>
            <a:endParaRPr lang="en-US" sz="2000" dirty="0"/>
          </a:p>
        </p:txBody>
      </p:sp>
      <p:sp>
        <p:nvSpPr>
          <p:cNvPr id="3" name="Text Placeholder 2"/>
          <p:cNvSpPr>
            <a:spLocks noGrp="1"/>
          </p:cNvSpPr>
          <p:nvPr>
            <p:ph type="body" sz="quarter" idx="13"/>
          </p:nvPr>
        </p:nvSpPr>
        <p:spPr>
          <a:xfrm>
            <a:off x="777120" y="1400102"/>
            <a:ext cx="8184662" cy="539960"/>
          </a:xfrm>
        </p:spPr>
        <p:txBody>
          <a:bodyPr/>
          <a:lstStyle/>
          <a:p>
            <a:r>
              <a:rPr lang="en-US" dirty="0"/>
              <a:t>General Items</a:t>
            </a:r>
          </a:p>
        </p:txBody>
      </p:sp>
    </p:spTree>
    <p:extLst>
      <p:ext uri="{BB962C8B-B14F-4D97-AF65-F5344CB8AC3E}">
        <p14:creationId xmlns:p14="http://schemas.microsoft.com/office/powerpoint/2010/main" val="154621387"/>
      </p:ext>
    </p:extLst>
  </p:cSld>
  <p:clrMapOvr>
    <a:masterClrMapping/>
  </p:clrMapOvr>
</p:sld>
</file>

<file path=ppt/theme/theme1.xml><?xml version="1.0" encoding="utf-8"?>
<a:theme xmlns:a="http://schemas.openxmlformats.org/drawingml/2006/main" name="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6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7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8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24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9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0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25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26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2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3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4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5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3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17815</TotalTime>
  <Words>4827</Words>
  <Application>Microsoft Office PowerPoint</Application>
  <PresentationFormat>On-screen Show (4:3)</PresentationFormat>
  <Paragraphs>625</Paragraphs>
  <Slides>65</Slides>
  <Notes>16</Notes>
  <HiddenSlides>0</HiddenSlides>
  <MMClips>0</MMClips>
  <ScaleCrop>false</ScaleCrop>
  <HeadingPairs>
    <vt:vector size="6" baseType="variant">
      <vt:variant>
        <vt:lpstr>Fonts Used</vt:lpstr>
      </vt:variant>
      <vt:variant>
        <vt:i4>11</vt:i4>
      </vt:variant>
      <vt:variant>
        <vt:lpstr>Theme</vt:lpstr>
      </vt:variant>
      <vt:variant>
        <vt:i4>21</vt:i4>
      </vt:variant>
      <vt:variant>
        <vt:lpstr>Slide Titles</vt:lpstr>
      </vt:variant>
      <vt:variant>
        <vt:i4>65</vt:i4>
      </vt:variant>
    </vt:vector>
  </HeadingPairs>
  <TitlesOfParts>
    <vt:vector size="97" baseType="lpstr">
      <vt:lpstr>Arial</vt:lpstr>
      <vt:lpstr>Calibri</vt:lpstr>
      <vt:lpstr>Calibri Light</vt:lpstr>
      <vt:lpstr>Encode Sans Normal Black</vt:lpstr>
      <vt:lpstr>Lucida Grande</vt:lpstr>
      <vt:lpstr>Orgon Slab</vt:lpstr>
      <vt:lpstr>Orgon Slab ExtraLight</vt:lpstr>
      <vt:lpstr>Orgon Slab Light</vt:lpstr>
      <vt:lpstr>Orgon Slab Medium</vt:lpstr>
      <vt:lpstr>Symbol</vt:lpstr>
      <vt:lpstr>Wingdings</vt:lpstr>
      <vt:lpstr>1_Custom Design</vt:lpstr>
      <vt:lpstr>3_Custom Design</vt:lpstr>
      <vt:lpstr>32_Custom Design</vt:lpstr>
      <vt:lpstr>33_Custom Design</vt:lpstr>
      <vt:lpstr>34_Custom Design</vt:lpstr>
      <vt:lpstr>35_Custom Design</vt:lpstr>
      <vt:lpstr>2_Custom Design</vt:lpstr>
      <vt:lpstr>23_Custom Design</vt:lpstr>
      <vt:lpstr>4_Custom Design</vt:lpstr>
      <vt:lpstr>5_Custom Design</vt:lpstr>
      <vt:lpstr>6_Custom Design</vt:lpstr>
      <vt:lpstr>7_Custom Design</vt:lpstr>
      <vt:lpstr>8_Custom Design</vt:lpstr>
      <vt:lpstr>24_Custom Design</vt:lpstr>
      <vt:lpstr>9_Custom Design</vt:lpstr>
      <vt:lpstr>10_Custom Design</vt:lpstr>
      <vt:lpstr>Office Theme</vt:lpstr>
      <vt:lpstr>25_Custom Design</vt:lpstr>
      <vt:lpstr>26_Custom Design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COVID-19 Planning</vt:lpstr>
      <vt:lpstr>Kummer Institute Update</vt:lpstr>
      <vt:lpstr>Arrival District: Phase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Entryway spending</vt:lpstr>
      <vt:lpstr>Entryway spending</vt:lpstr>
      <vt:lpstr>Current Budget</vt:lpstr>
      <vt:lpstr>FY 2022 Budget Planning</vt:lpstr>
      <vt:lpstr>FY 2022 Budget Planning</vt:lpstr>
      <vt:lpstr>General Revenue Budget</vt:lpstr>
      <vt:lpstr>General Revenue Budget: costs</vt:lpstr>
      <vt:lpstr>CEC Service Centralization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House, Misty M.</cp:lastModifiedBy>
  <cp:revision>377</cp:revision>
  <cp:lastPrinted>2021-01-28T18:57:52Z</cp:lastPrinted>
  <dcterms:created xsi:type="dcterms:W3CDTF">2014-10-14T00:51:43Z</dcterms:created>
  <dcterms:modified xsi:type="dcterms:W3CDTF">2021-04-29T17:58:04Z</dcterms:modified>
</cp:coreProperties>
</file>